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E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quare with a white stripe">
            <a:extLst>
              <a:ext uri="{FF2B5EF4-FFF2-40B4-BE49-F238E27FC236}">
                <a16:creationId xmlns:a16="http://schemas.microsoft.com/office/drawing/2014/main" id="{D838708F-BB3D-4F9B-4793-6A509D5E8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86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B172C-57F5-AE27-EC22-F770974A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EB877-39A8-D83D-C695-192315A43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rectangle">
            <a:extLst>
              <a:ext uri="{FF2B5EF4-FFF2-40B4-BE49-F238E27FC236}">
                <a16:creationId xmlns:a16="http://schemas.microsoft.com/office/drawing/2014/main" id="{3295387C-A235-0E6C-414F-20D7591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17EDE-282F-852C-8E0A-D7EAB274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5F38-5EED-A013-F175-AAF18F67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F2F517-6C82-4DB8-FF75-CF109E7A8A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ack dots">
            <a:extLst>
              <a:ext uri="{FF2B5EF4-FFF2-40B4-BE49-F238E27FC236}">
                <a16:creationId xmlns:a16="http://schemas.microsoft.com/office/drawing/2014/main" id="{B381A89B-56A1-0ABD-555B-F96E4022E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898C6-AD76-B49F-5866-F9664A05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E8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3B57D-0B5F-CEAE-AECA-EEB16DE04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40EA9-A8A6-3574-9A70-A3C26C690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3500" y="4109216"/>
            <a:ext cx="2594029" cy="25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rectangle">
            <a:extLst>
              <a:ext uri="{FF2B5EF4-FFF2-40B4-BE49-F238E27FC236}">
                <a16:creationId xmlns:a16="http://schemas.microsoft.com/office/drawing/2014/main" id="{2AD43161-8115-658A-4E52-210BBBC0F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315AA-AB22-387F-CE23-91F060BB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6B3A-4401-B616-E29B-6FA244ED2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25C04-31A6-536E-CF8B-C0F63CC8A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A5CEE5-D4E0-59C2-8798-1C83681898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6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white rectangle">
            <a:extLst>
              <a:ext uri="{FF2B5EF4-FFF2-40B4-BE49-F238E27FC236}">
                <a16:creationId xmlns:a16="http://schemas.microsoft.com/office/drawing/2014/main" id="{D88064C6-0442-2B6C-BD3D-82DD90F70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068FA-C770-5698-4351-0FDF5F0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17BC8-B92D-CD78-02ED-DD078593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2A157-9651-C11F-12D4-D11EECE22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D391B-7A30-5459-B401-4363F8F6A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8BD87-5774-2A41-F5D8-2450AF2B5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56E792-3915-1A63-7316-6ED1E6CA6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rectangle">
            <a:extLst>
              <a:ext uri="{FF2B5EF4-FFF2-40B4-BE49-F238E27FC236}">
                <a16:creationId xmlns:a16="http://schemas.microsoft.com/office/drawing/2014/main" id="{FC7DC008-4559-C0F9-BEE0-88C1DAA94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EB4DC-4B4F-D091-EE0A-7017A0C3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94B47-DF8D-2199-5CC6-18F46D04FE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">
            <a:extLst>
              <a:ext uri="{FF2B5EF4-FFF2-40B4-BE49-F238E27FC236}">
                <a16:creationId xmlns:a16="http://schemas.microsoft.com/office/drawing/2014/main" id="{6345CD0E-3076-52E3-DFAE-D37C61FF2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2034E-7EF6-45BD-6E79-DE59FD0BC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rectangle">
            <a:extLst>
              <a:ext uri="{FF2B5EF4-FFF2-40B4-BE49-F238E27FC236}">
                <a16:creationId xmlns:a16="http://schemas.microsoft.com/office/drawing/2014/main" id="{E95856E0-4367-CEAD-9692-39A5828C4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71FA4-81E0-B6ED-E785-A8DD37CC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5959-15E8-2917-7D96-784FBFE0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3F96B-28C7-818D-4AD3-CBD61F816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3D402-5BA8-7D45-398B-513F43D1B6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rectangle">
            <a:extLst>
              <a:ext uri="{FF2B5EF4-FFF2-40B4-BE49-F238E27FC236}">
                <a16:creationId xmlns:a16="http://schemas.microsoft.com/office/drawing/2014/main" id="{E674E03F-A415-1038-AD21-DDDE27E0A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1CC1A-CB1B-9BB9-B6EF-F4C7315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A6399-7DAE-B513-825E-88F831B34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CFCFC-FCBA-B3F7-FAE4-521C94264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C8431-EC86-099C-E915-1D83DBD90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2228" y="5245153"/>
            <a:ext cx="2133493" cy="2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6DE4D-8492-61EB-3EB5-31D04B6E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5F83-0BCB-E08D-24DB-B4F36399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5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E9DE-1339-C0EE-9EE1-8B284D5EF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 Center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C0FB5-F4D7-8924-9452-A85151C7B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Elizabeth Skoy, PharmD, </a:t>
            </a:r>
            <a:r>
              <a:rPr lang="en-US" dirty="0" err="1"/>
              <a:t>FAPhA</a:t>
            </a:r>
            <a:endParaRPr lang="en-US" dirty="0"/>
          </a:p>
          <a:p>
            <a:r>
              <a:rPr lang="en-US" dirty="0"/>
              <a:t>Center for Collaboration and Advancement in Pharmacy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FE900-020F-4E8C-B2D1-1781AF467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08" y="5902438"/>
            <a:ext cx="5346192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5B75-6CA6-366F-46CC-05A7A681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Center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2697-72D8-5E46-83C8-C652BB57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Director of Operations</a:t>
            </a:r>
          </a:p>
          <a:p>
            <a:pPr lvl="1"/>
            <a:r>
              <a:rPr lang="en-US" dirty="0"/>
              <a:t>Lisa Nagel, PharmD</a:t>
            </a:r>
          </a:p>
          <a:p>
            <a:r>
              <a:rPr lang="en-US" dirty="0"/>
              <a:t>Senior Scientist</a:t>
            </a:r>
          </a:p>
          <a:p>
            <a:pPr lvl="1"/>
            <a:r>
              <a:rPr lang="en-US" dirty="0"/>
              <a:t>Mark Strand, PhD</a:t>
            </a:r>
          </a:p>
          <a:p>
            <a:r>
              <a:rPr lang="en-US" dirty="0"/>
              <a:t>CAP Center Scientists</a:t>
            </a:r>
          </a:p>
          <a:p>
            <a:pPr lvl="1"/>
            <a:r>
              <a:rPr lang="en-US" dirty="0"/>
              <a:t>Heidi Eukel, PharmD</a:t>
            </a:r>
          </a:p>
          <a:p>
            <a:pPr lvl="1"/>
            <a:r>
              <a:rPr lang="en-US" dirty="0"/>
              <a:t>Brody Maack, PharmD, BCACP</a:t>
            </a:r>
          </a:p>
          <a:p>
            <a:pPr lvl="1"/>
            <a:r>
              <a:rPr lang="en-US" dirty="0"/>
              <a:t>Ellen Rubenstein, PhD</a:t>
            </a:r>
          </a:p>
          <a:p>
            <a:pPr lvl="1"/>
            <a:r>
              <a:rPr lang="en-US" dirty="0"/>
              <a:t>Jayme Steig, PharmD</a:t>
            </a:r>
          </a:p>
          <a:p>
            <a:pPr lvl="1"/>
            <a:r>
              <a:rPr lang="en-US" dirty="0"/>
              <a:t>Amy Werremeyer, PharmD, BCPP</a:t>
            </a:r>
          </a:p>
          <a:p>
            <a:r>
              <a:rPr lang="en-US" dirty="0"/>
              <a:t>Emily Perry, PharmD</a:t>
            </a:r>
          </a:p>
          <a:p>
            <a:pPr lvl="1"/>
            <a:r>
              <a:rPr lang="en-US" dirty="0"/>
              <a:t>Antimicrobial Stewardship Pharmacist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AD749-FC7E-4A70-8FFA-1081F8A34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6" y="6176963"/>
            <a:ext cx="5346192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E6D3-9813-CDE2-2467-1F0B7A40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140D70-C067-4758-B591-DCA9B9980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4" y="6239891"/>
            <a:ext cx="5346192" cy="50596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03D843-98AF-4987-BE65-2A4F38B5E67F}"/>
              </a:ext>
            </a:extLst>
          </p:cNvPr>
          <p:cNvSpPr/>
          <p:nvPr/>
        </p:nvSpPr>
        <p:spPr>
          <a:xfrm>
            <a:off x="251669" y="1946245"/>
            <a:ext cx="9286613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Build partnerships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Meet pharmacy and public health needs through innovation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Match projects and funding 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Move a project from an idea to implementation 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Assist in problem solving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Provide subject matter expertise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Provide operational support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D325F-B2D8-4A59-8597-41286FA3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2" y="3610699"/>
            <a:ext cx="2629192" cy="26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1E6D-714C-45D3-9B55-22E824C6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BA9D-6A79-3804-95CE-59FC2159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The ONE Program</a:t>
            </a:r>
          </a:p>
          <a:p>
            <a:pPr lvl="1"/>
            <a:r>
              <a:rPr lang="en-US" dirty="0">
                <a:ea typeface="Verdana"/>
              </a:rPr>
              <a:t>The opioid and naloxone education program</a:t>
            </a:r>
          </a:p>
          <a:p>
            <a:pPr lvl="1"/>
            <a:r>
              <a:rPr lang="en-US" dirty="0">
                <a:ea typeface="Verdana"/>
              </a:rPr>
              <a:t>Provide training and resources to educate patients and health care professionals on opioid misuse and accidental overdose</a:t>
            </a:r>
          </a:p>
          <a:p>
            <a:endParaRPr lang="en-US" dirty="0">
              <a:ea typeface="Verdana"/>
            </a:endParaRPr>
          </a:p>
          <a:p>
            <a:r>
              <a:rPr lang="en-US" dirty="0">
                <a:ea typeface="Verdana"/>
              </a:rPr>
              <a:t>Pharmacy Service Enhancement Project</a:t>
            </a:r>
            <a:endParaRPr lang="en-US" dirty="0"/>
          </a:p>
          <a:p>
            <a:pPr lvl="1"/>
            <a:r>
              <a:rPr lang="en-US" dirty="0">
                <a:ea typeface="Verdana"/>
              </a:rPr>
              <a:t>Training and implementation of tobacco cessation screening, treatment and referrals within community pharmacies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D52BE6-A2B7-45D3-9C31-5685FD5F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4" y="5923979"/>
            <a:ext cx="5346192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1E6D-714C-45D3-9B55-22E824C6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BA9D-6A79-3804-95CE-59FC2159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ea typeface="Verdana"/>
              </a:rPr>
              <a:t>Antimicrobial Stewardship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ea typeface="Verdana"/>
              </a:rPr>
              <a:t>Expert in infectious disease and partners with ND DHHS Infection Control Division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ea typeface="Verdana"/>
              </a:rPr>
              <a:t>Directly works with long term care facilities, critical access hospitals and pharmacy teams</a:t>
            </a:r>
          </a:p>
          <a:p>
            <a:endParaRPr lang="en-US" dirty="0"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Verdana"/>
              </a:rPr>
              <a:t>Pharmacist Education in Chronic Disease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Providing targeted education based upon pharmacist surveys on diseases such as hypertension, diabetes, hyperlipidemia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Investigating pharmacists' interest in implementation of screening for chronic disease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Social determinants of health alignment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5ACE1-5492-404C-8487-8F5AD19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5" y="6058916"/>
            <a:ext cx="5346192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5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1E6D-714C-45D3-9B55-22E824C6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BA9D-6A79-3804-95CE-59FC2159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Verdana"/>
              </a:rPr>
              <a:t>Improving Vaccination Coverage in North Dakota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Focusing on under-vaccinated population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Adults &gt; 65 and pediatric patients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Increasing number of pharmacies providing vaccines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Assisting with outreach programs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Assisting with Vaccines for Children pharmacy implementation</a:t>
            </a:r>
          </a:p>
          <a:p>
            <a:pPr>
              <a:lnSpc>
                <a:spcPct val="100000"/>
              </a:lnSpc>
            </a:pPr>
            <a:endParaRPr lang="en-US" dirty="0"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Verdana"/>
              </a:rPr>
              <a:t>CLIA-Waived Testing in Pharmacies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Pharmacy testing with collaborative practice prescribing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ea typeface="Verdana"/>
              </a:rPr>
              <a:t>Improve access to care and antimicrobial stewardship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CD1B116-0175-4435-A528-625A3D68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3" y="6058916"/>
            <a:ext cx="5346192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1E6D-714C-45D3-9B55-22E824C6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Initiatives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BA9D-6A79-3804-95CE-59FC2159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a typeface="Verdana"/>
              </a:rPr>
              <a:t>Seeking long-term funding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ea typeface="Verdana"/>
              </a:rPr>
              <a:t>Collaboration with the NDPSC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Verdana"/>
              </a:rPr>
              <a:t>Immunizations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Verdana"/>
              </a:rPr>
              <a:t>CPAs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Verdana"/>
              </a:rPr>
              <a:t>Technology implementation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ea typeface="Verdana"/>
              </a:rPr>
              <a:t>Pharmacy’s role in CHWs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ea typeface="Verdana"/>
              </a:rPr>
              <a:t>Next CAP Symposium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ea typeface="Verdana"/>
              </a:rPr>
              <a:t>Pharmacy needs… 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CD1B116-0175-4435-A528-625A3D68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3" y="6058916"/>
            <a:ext cx="5346192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3163-F56C-C721-8564-55208796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8C0DA-4C6F-B07D-79C9-15870370D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" id="{09403D20-D655-413A-997B-A22C776DE677}" vid="{B2AB4458-5C79-4752-A186-C2FEC9E2E6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ADBEFEF29B149B39E5632B5D95E31" ma:contentTypeVersion="18" ma:contentTypeDescription="Create a new document." ma:contentTypeScope="" ma:versionID="22aa1c4531fd3509ba02557cbdb73099">
  <xsd:schema xmlns:xsd="http://www.w3.org/2001/XMLSchema" xmlns:xs="http://www.w3.org/2001/XMLSchema" xmlns:p="http://schemas.microsoft.com/office/2006/metadata/properties" xmlns:ns2="048ba3cb-4f74-44c5-a222-b0958585e340" xmlns:ns3="b383abd7-da92-4dda-851d-04041f7b3dea" targetNamespace="http://schemas.microsoft.com/office/2006/metadata/properties" ma:root="true" ma:fieldsID="79e38bd7e90c0a7a59160a1830a06e03" ns2:_="" ns3:_="">
    <xsd:import namespace="048ba3cb-4f74-44c5-a222-b0958585e340"/>
    <xsd:import namespace="b383abd7-da92-4dda-851d-04041f7b3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a3cb-4f74-44c5-a222-b0958585e3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3abd7-da92-4dda-851d-04041f7b3de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210b2e5-52c3-4e0b-83fa-7b41cce242e5}" ma:internalName="TaxCatchAll" ma:showField="CatchAllData" ma:web="b383abd7-da92-4dda-851d-04041f7b3d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8ba3cb-4f74-44c5-a222-b0958585e340">
      <Terms xmlns="http://schemas.microsoft.com/office/infopath/2007/PartnerControls"/>
    </lcf76f155ced4ddcb4097134ff3c332f>
    <TaxCatchAll xmlns="b383abd7-da92-4dda-851d-04041f7b3d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DDA75-3CAC-4001-9C7C-E6C830EA3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a3cb-4f74-44c5-a222-b0958585e340"/>
    <ds:schemaRef ds:uri="b383abd7-da92-4dda-851d-04041f7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7ED70-D7CB-4456-9019-BF997B2129F7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48ba3cb-4f74-44c5-a222-b0958585e340"/>
    <ds:schemaRef ds:uri="http://www.w3.org/XML/1998/namespace"/>
    <ds:schemaRef ds:uri="http://purl.org/dc/terms/"/>
    <ds:schemaRef ds:uri="http://schemas.microsoft.com/office/infopath/2007/PartnerControls"/>
    <ds:schemaRef ds:uri="b383abd7-da92-4dda-851d-04041f7b3de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0920758-704C-458C-915D-D171BB477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2</Template>
  <TotalTime>19</TotalTime>
  <Words>291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CAP Center Update</vt:lpstr>
      <vt:lpstr>CAP Center Team</vt:lpstr>
      <vt:lpstr>Goals</vt:lpstr>
      <vt:lpstr>Current Projects </vt:lpstr>
      <vt:lpstr>Current Projects </vt:lpstr>
      <vt:lpstr>Current Projects </vt:lpstr>
      <vt:lpstr>Future Initiatives </vt:lpstr>
      <vt:lpstr>Thank you!</vt:lpstr>
    </vt:vector>
  </TitlesOfParts>
  <Company>Essentia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Center Update</dc:title>
  <dc:creator>Elizabeth Skoy</dc:creator>
  <cp:lastModifiedBy>Nagel, Lisa</cp:lastModifiedBy>
  <cp:revision>3</cp:revision>
  <dcterms:created xsi:type="dcterms:W3CDTF">2024-04-16T23:17:26Z</dcterms:created>
  <dcterms:modified xsi:type="dcterms:W3CDTF">2024-04-17T14:13:03Z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0x01010059EADBEFEF29B149B39E5632B5D95E31</vt:lpwstr>
  </property>
  <property fmtid="{D5CDD505-2E9C-101B-9397-08002B2CF9AE}" pid="3" name="MediaServiceImageTags">
    <vt:lpwstr/>
  </property>
</Properties>
</file>