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6858000" cx="12192000"/>
  <p:notesSz cx="6858000" cy="9144000"/>
  <p:embeddedFontLst>
    <p:embeddedFont>
      <p:font typeface="Roboto Thin"/>
      <p:regular r:id="rId22"/>
      <p:bold r:id="rId23"/>
      <p:italic r:id="rId24"/>
      <p:boldItalic r:id="rId25"/>
    </p:embeddedFont>
    <p:embeddedFont>
      <p:font typeface="Roboto Medium"/>
      <p:regular r:id="rId26"/>
      <p:bold r:id="rId27"/>
      <p:italic r:id="rId28"/>
      <p:boldItalic r:id="rId29"/>
    </p:embeddedFont>
    <p:embeddedFont>
      <p:font typeface="Roboto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4" roundtripDataSignature="AMtx7mgso4pOIw1GCw4TRwJj4rrVZoaz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RobotoThin-regular.fntdata"/><Relationship Id="rId21" Type="http://schemas.openxmlformats.org/officeDocument/2006/relationships/slide" Target="slides/slide17.xml"/><Relationship Id="rId24" Type="http://schemas.openxmlformats.org/officeDocument/2006/relationships/font" Target="fonts/RobotoThin-italic.fntdata"/><Relationship Id="rId23" Type="http://schemas.openxmlformats.org/officeDocument/2006/relationships/font" Target="fonts/RobotoThin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Medium-regular.fntdata"/><Relationship Id="rId25" Type="http://schemas.openxmlformats.org/officeDocument/2006/relationships/font" Target="fonts/RobotoThin-boldItalic.fntdata"/><Relationship Id="rId28" Type="http://schemas.openxmlformats.org/officeDocument/2006/relationships/font" Target="fonts/RobotoMedium-italic.fntdata"/><Relationship Id="rId27" Type="http://schemas.openxmlformats.org/officeDocument/2006/relationships/font" Target="fonts/RobotoMedium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obotoMedium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Roboto-bold.fntdata"/><Relationship Id="rId30" Type="http://schemas.openxmlformats.org/officeDocument/2006/relationships/font" Target="fonts/Roboto-regular.fntdata"/><Relationship Id="rId11" Type="http://schemas.openxmlformats.org/officeDocument/2006/relationships/slide" Target="slides/slide7.xml"/><Relationship Id="rId33" Type="http://schemas.openxmlformats.org/officeDocument/2006/relationships/font" Target="fonts/Roboto-boldItalic.fntdata"/><Relationship Id="rId10" Type="http://schemas.openxmlformats.org/officeDocument/2006/relationships/slide" Target="slides/slide6.xml"/><Relationship Id="rId32" Type="http://schemas.openxmlformats.org/officeDocument/2006/relationships/font" Target="fonts/Roboto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34" Type="http://customschemas.google.com/relationships/presentationmetadata" Target="meta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" name="Google Shape;6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6edb6bcb28_1_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6edb6bcb28_1_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g26edb6bcb28_1_3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6edb6bcb28_1_4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6edb6bcb28_1_4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g26edb6bcb28_1_45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6edb6bcb28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26edb6bcb28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g26edb6bcb28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6edb6bcb28_1_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g26edb6bcb28_1_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Career Center</a:t>
            </a:r>
            <a:endParaRPr/>
          </a:p>
          <a:p>
            <a: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-  CV’</a:t>
            </a:r>
            <a:r>
              <a:rPr b="0" i="0" lang="en-US" u="none" strike="noStrike"/>
              <a:t>s</a:t>
            </a:r>
            <a:endParaRPr/>
          </a:p>
          <a:p>
            <a:pPr indent="-171450" lvl="1" marL="62865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r>
              <a:rPr b="0" i="0" lang="en-US" u="none" strike="noStrike"/>
              <a:t>Business cards</a:t>
            </a:r>
            <a:endParaRPr/>
          </a:p>
          <a:p>
            <a:pPr indent="-171450" lvl="1" marL="62865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r>
              <a:rPr b="0" i="0" lang="en-US" u="none" strike="noStrike"/>
              <a:t>common mistakes made</a:t>
            </a:r>
            <a:endParaRPr/>
          </a:p>
          <a:p>
            <a:pPr indent="-171450" lvl="1" marL="62865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r>
              <a:rPr b="0" i="0" lang="en-US" u="none" strike="noStrike"/>
              <a:t>benefits of using the career center on campus.</a:t>
            </a:r>
            <a:endParaRPr b="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2" name="Google Shape;272;g26edb6bcb28_1_5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6edb6bcb28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g26edb6bcb28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Career Center</a:t>
            </a:r>
            <a:endParaRPr/>
          </a:p>
          <a:p>
            <a: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-  CV’</a:t>
            </a:r>
            <a:r>
              <a:rPr b="0" i="0" lang="en-US" u="none" strike="noStrike"/>
              <a:t>s</a:t>
            </a:r>
            <a:endParaRPr/>
          </a:p>
          <a:p>
            <a:pPr indent="-171450" lvl="1" marL="62865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r>
              <a:rPr b="0" i="0" lang="en-US" u="none" strike="noStrike"/>
              <a:t>Business cards</a:t>
            </a:r>
            <a:endParaRPr/>
          </a:p>
          <a:p>
            <a:pPr indent="-171450" lvl="1" marL="62865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r>
              <a:rPr b="0" i="0" lang="en-US" u="none" strike="noStrike"/>
              <a:t>common mistakes made</a:t>
            </a:r>
            <a:endParaRPr/>
          </a:p>
          <a:p>
            <a:pPr indent="-171450" lvl="1" marL="62865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r>
              <a:rPr b="0" i="0" lang="en-US" u="none" strike="noStrike"/>
              <a:t>benefits of using the career center on campus.</a:t>
            </a:r>
            <a:endParaRPr b="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1" name="Google Shape;291;g26edb6bcb28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6edb6bcb28_1_4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0" name="Google Shape;300;g26edb6bcb28_1_4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Career Center</a:t>
            </a:r>
            <a:endParaRPr/>
          </a:p>
          <a:p>
            <a: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-  CV’</a:t>
            </a:r>
            <a:r>
              <a:rPr b="0" i="0" lang="en-US" u="none" strike="noStrike"/>
              <a:t>s</a:t>
            </a:r>
            <a:endParaRPr/>
          </a:p>
          <a:p>
            <a:pPr indent="-171450" lvl="1" marL="62865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r>
              <a:rPr b="0" i="0" lang="en-US" u="none" strike="noStrike"/>
              <a:t>Business cards</a:t>
            </a:r>
            <a:endParaRPr/>
          </a:p>
          <a:p>
            <a:pPr indent="-171450" lvl="1" marL="62865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r>
              <a:rPr b="0" i="0" lang="en-US" u="none" strike="noStrike"/>
              <a:t>common mistakes made</a:t>
            </a:r>
            <a:endParaRPr/>
          </a:p>
          <a:p>
            <a:pPr indent="-171450" lvl="1" marL="62865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r>
              <a:rPr b="0" i="0" lang="en-US" u="none" strike="noStrike"/>
              <a:t>benefits of using the career center on campus.</a:t>
            </a:r>
            <a:endParaRPr b="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1" name="Google Shape;301;g26edb6bcb28_1_4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0" name="Google Shape;31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6edb6bcb28_1_4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7" name="Google Shape;317;g26edb6bcb28_1_4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6ec7f7de3e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g26ec7f7de3e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Career Center</a:t>
            </a:r>
            <a:endParaRPr/>
          </a:p>
          <a:p>
            <a: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-  CV’</a:t>
            </a:r>
            <a:r>
              <a:rPr b="0" i="0" lang="en-US" u="none" strike="noStrike"/>
              <a:t>s</a:t>
            </a:r>
            <a:endParaRPr/>
          </a:p>
          <a:p>
            <a:pPr indent="-171450" lvl="1" marL="62865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r>
              <a:rPr b="0" i="0" lang="en-US" u="none" strike="noStrike"/>
              <a:t>Business cards</a:t>
            </a:r>
            <a:endParaRPr/>
          </a:p>
          <a:p>
            <a:pPr indent="-171450" lvl="1" marL="62865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r>
              <a:rPr b="0" i="0" lang="en-US" u="none" strike="noStrike"/>
              <a:t>common mistakes made</a:t>
            </a:r>
            <a:endParaRPr/>
          </a:p>
          <a:p>
            <a:pPr indent="-171450" lvl="1" marL="62865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r>
              <a:rPr b="0" i="0" lang="en-US" u="none" strike="noStrike"/>
              <a:t>benefits of using the career center on campus.</a:t>
            </a:r>
            <a:endParaRPr b="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9" name="Google Shape;69;g26ec7f7de3e_0_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6ec7f7de3e_0_6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g26ec7f7de3e_0_6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Career Center</a:t>
            </a:r>
            <a:endParaRPr/>
          </a:p>
          <a:p>
            <a: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-  CV’</a:t>
            </a:r>
            <a:r>
              <a:rPr b="0" i="0" lang="en-US" u="none" strike="noStrike"/>
              <a:t>s</a:t>
            </a:r>
            <a:endParaRPr/>
          </a:p>
          <a:p>
            <a:pPr indent="-171450" lvl="1" marL="62865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r>
              <a:rPr b="0" i="0" lang="en-US" u="none" strike="noStrike"/>
              <a:t>Business cards</a:t>
            </a:r>
            <a:endParaRPr/>
          </a:p>
          <a:p>
            <a:pPr indent="-171450" lvl="1" marL="62865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r>
              <a:rPr b="0" i="0" lang="en-US" u="none" strike="noStrike"/>
              <a:t>common mistakes made</a:t>
            </a:r>
            <a:endParaRPr/>
          </a:p>
          <a:p>
            <a:pPr indent="-171450" lvl="1" marL="62865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r>
              <a:rPr b="0" i="0" lang="en-US" u="none" strike="noStrike"/>
              <a:t>benefits of using the career center on campus.</a:t>
            </a:r>
            <a:endParaRPr b="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" name="Google Shape;100;g26ec7f7de3e_0_66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6ec7f7de3e_0_7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g26ec7f7de3e_0_7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Career Center</a:t>
            </a:r>
            <a:endParaRPr/>
          </a:p>
          <a:p>
            <a: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-  CV’</a:t>
            </a:r>
            <a:r>
              <a:rPr b="0" i="0" lang="en-US" u="none" strike="noStrike"/>
              <a:t>s</a:t>
            </a:r>
            <a:endParaRPr/>
          </a:p>
          <a:p>
            <a:pPr indent="-171450" lvl="1" marL="62865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r>
              <a:rPr b="0" i="0" lang="en-US" u="none" strike="noStrike"/>
              <a:t>Business cards</a:t>
            </a:r>
            <a:endParaRPr/>
          </a:p>
          <a:p>
            <a:pPr indent="-171450" lvl="1" marL="62865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r>
              <a:rPr b="0" i="0" lang="en-US" u="none" strike="noStrike"/>
              <a:t>common mistakes made</a:t>
            </a:r>
            <a:endParaRPr/>
          </a:p>
          <a:p>
            <a:pPr indent="-171450" lvl="1" marL="62865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r>
              <a:rPr b="0" i="0" lang="en-US" u="none" strike="noStrike"/>
              <a:t>benefits of using the career center on campus.</a:t>
            </a:r>
            <a:endParaRPr b="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1" name="Google Shape;131;g26ec7f7de3e_0_7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6ec7f7de3e_0_6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g26ec7f7de3e_0_6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Career Center</a:t>
            </a:r>
            <a:endParaRPr/>
          </a:p>
          <a:p>
            <a: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-  CV’</a:t>
            </a:r>
            <a:r>
              <a:rPr b="0" i="0" lang="en-US" u="none" strike="noStrike"/>
              <a:t>s</a:t>
            </a:r>
            <a:endParaRPr/>
          </a:p>
          <a:p>
            <a:pPr indent="-171450" lvl="1" marL="62865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r>
              <a:rPr b="0" i="0" lang="en-US" u="none" strike="noStrike"/>
              <a:t>Business cards</a:t>
            </a:r>
            <a:endParaRPr/>
          </a:p>
          <a:p>
            <a:pPr indent="-171450" lvl="1" marL="62865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r>
              <a:rPr b="0" i="0" lang="en-US" u="none" strike="noStrike"/>
              <a:t>common mistakes made</a:t>
            </a:r>
            <a:endParaRPr/>
          </a:p>
          <a:p>
            <a:pPr indent="-171450" lvl="1" marL="62865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r>
              <a:rPr b="0" i="0" lang="en-US" u="none" strike="noStrike"/>
              <a:t>benefits of using the career center on campus.</a:t>
            </a:r>
            <a:endParaRPr b="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" name="Google Shape;153;g26ec7f7de3e_0_69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6ec7f7de3e_0_13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g26ec7f7de3e_0_13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Career Center</a:t>
            </a:r>
            <a:endParaRPr/>
          </a:p>
          <a:p>
            <a: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-  CV’</a:t>
            </a:r>
            <a:r>
              <a:rPr b="0" i="0" lang="en-US" u="none" strike="noStrike"/>
              <a:t>s</a:t>
            </a:r>
            <a:endParaRPr/>
          </a:p>
          <a:p>
            <a:pPr indent="-171450" lvl="1" marL="62865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r>
              <a:rPr b="0" i="0" lang="en-US" u="none" strike="noStrike"/>
              <a:t>Business cards</a:t>
            </a:r>
            <a:endParaRPr/>
          </a:p>
          <a:p>
            <a:pPr indent="-171450" lvl="1" marL="62865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r>
              <a:rPr b="0" i="0" lang="en-US" u="none" strike="noStrike"/>
              <a:t>common mistakes made</a:t>
            </a:r>
            <a:endParaRPr/>
          </a:p>
          <a:p>
            <a:pPr indent="-171450" lvl="1" marL="62865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r>
              <a:rPr b="0" i="0" lang="en-US" u="none" strike="noStrike"/>
              <a:t>benefits of using the career center on campus.</a:t>
            </a:r>
            <a:endParaRPr b="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" name="Google Shape;162;g26ec7f7de3e_0_13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6ec7f7de3e_0_13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g26ec7f7de3e_0_13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Career Center</a:t>
            </a:r>
            <a:endParaRPr/>
          </a:p>
          <a:p>
            <a: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-  CV’</a:t>
            </a:r>
            <a:r>
              <a:rPr b="0" i="0" lang="en-US" u="none" strike="noStrike"/>
              <a:t>s</a:t>
            </a:r>
            <a:endParaRPr/>
          </a:p>
          <a:p>
            <a:pPr indent="-171450" lvl="1" marL="62865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r>
              <a:rPr b="0" i="0" lang="en-US" u="none" strike="noStrike"/>
              <a:t>Business cards</a:t>
            </a:r>
            <a:endParaRPr/>
          </a:p>
          <a:p>
            <a:pPr indent="-171450" lvl="1" marL="62865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r>
              <a:rPr b="0" i="0" lang="en-US" u="none" strike="noStrike"/>
              <a:t>common mistakes made</a:t>
            </a:r>
            <a:endParaRPr/>
          </a:p>
          <a:p>
            <a:pPr indent="-171450" lvl="1" marL="62865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r>
              <a:rPr b="0" i="0" lang="en-US" u="none" strike="noStrike"/>
              <a:t>benefits of using the career center on campus.</a:t>
            </a:r>
            <a:endParaRPr b="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" name="Google Shape;170;g26ec7f7de3e_0_13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6ec7f7de3e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6ec7f7de3e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26ec7f7de3e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6edb6bcb28_1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6edb6bcb28_1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26edb6bcb28_1_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een square with a white stripe" id="13" name="Google Shape;13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38864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een and white rectangle" id="17" name="Google Shape;1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0"/>
          <p:cNvSpPr txBox="1"/>
          <p:nvPr>
            <p:ph type="title"/>
          </p:nvPr>
        </p:nvSpPr>
        <p:spPr>
          <a:xfrm>
            <a:off x="839788" y="187325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/>
          <p:nvPr>
            <p:ph idx="2" type="pic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  <a:noFill/>
          <a:ln>
            <a:noFill/>
          </a:ln>
        </p:spPr>
      </p:sp>
      <p:sp>
        <p:nvSpPr>
          <p:cNvPr id="20" name="Google Shape;20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id="21" name="Google Shape;2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2228" y="5245153"/>
            <a:ext cx="2133493" cy="213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een and white rectangle" id="23" name="Google Shape;23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1"/>
          <p:cNvSpPr txBox="1"/>
          <p:nvPr>
            <p:ph type="title"/>
          </p:nvPr>
        </p:nvSpPr>
        <p:spPr>
          <a:xfrm>
            <a:off x="839788" y="136525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" type="body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6" name="Google Shape;26;p1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id="27" name="Google Shape;2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2228" y="5245153"/>
            <a:ext cx="2133493" cy="213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een and white rectangle" id="29" name="Google Shape;2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3" name="Google Shape;3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2228" y="5245153"/>
            <a:ext cx="2133493" cy="213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white rectangle with black dots" id="35" name="Google Shape;35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89338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E72"/>
              </a:buClr>
              <a:buSzPts val="6000"/>
              <a:buFont typeface="Calibri"/>
              <a:buNone/>
              <a:defRPr sz="6000">
                <a:solidFill>
                  <a:srgbClr val="2E8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38" name="Google Shape;3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53500" y="4109216"/>
            <a:ext cx="2594029" cy="2594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een and white rectangle" id="40" name="Google Shape;40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3" name="Google Shape;4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2228" y="5245153"/>
            <a:ext cx="2133493" cy="213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een and white rectangle" id="45" name="Google Shape;45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1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1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1" name="Google Shape;5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2228" y="5245153"/>
            <a:ext cx="2133493" cy="213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een and white rectangle" id="53" name="Google Shape;53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5" name="Google Shape;5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2228" y="5245153"/>
            <a:ext cx="2133493" cy="213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een and white rectangle" id="57" name="Google Shape;57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2228" y="5245153"/>
            <a:ext cx="2133493" cy="213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Relationship Id="rId4" Type="http://schemas.openxmlformats.org/officeDocument/2006/relationships/image" Target="../media/image10.jpg"/><Relationship Id="rId5" Type="http://schemas.openxmlformats.org/officeDocument/2006/relationships/image" Target="../media/image16.jpg"/><Relationship Id="rId6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Relationship Id="rId4" Type="http://schemas.openxmlformats.org/officeDocument/2006/relationships/image" Target="../media/image2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g"/><Relationship Id="rId4" Type="http://schemas.openxmlformats.org/officeDocument/2006/relationships/image" Target="../media/image21.jpg"/><Relationship Id="rId5" Type="http://schemas.openxmlformats.org/officeDocument/2006/relationships/image" Target="../media/image2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jpg"/><Relationship Id="rId4" Type="http://schemas.openxmlformats.org/officeDocument/2006/relationships/image" Target="../media/image2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jpg"/><Relationship Id="rId4" Type="http://schemas.openxmlformats.org/officeDocument/2006/relationships/image" Target="../media/image24.jpg"/><Relationship Id="rId5" Type="http://schemas.openxmlformats.org/officeDocument/2006/relationships/image" Target="../media/image25.jpg"/><Relationship Id="rId6" Type="http://schemas.openxmlformats.org/officeDocument/2006/relationships/image" Target="../media/image2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9.png"/><Relationship Id="rId5" Type="http://schemas.openxmlformats.org/officeDocument/2006/relationships/image" Target="../media/image2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jpg"/><Relationship Id="rId4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US"/>
              <a:t>2023-2024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US"/>
              <a:t>NDSHP Annual Report</a:t>
            </a:r>
            <a:endParaRPr/>
          </a:p>
        </p:txBody>
      </p:sp>
      <p:sp>
        <p:nvSpPr>
          <p:cNvPr id="64" name="Google Shape;64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Katrina Rehak, PharmD, NDSHP President</a:t>
            </a:r>
            <a:endParaRPr/>
          </a:p>
        </p:txBody>
      </p:sp>
      <p:pic>
        <p:nvPicPr>
          <p:cNvPr id="65" name="Google Shape;6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0" y="5137149"/>
            <a:ext cx="1710261" cy="1720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6edb6bcb28_1_33"/>
          <p:cNvSpPr txBox="1"/>
          <p:nvPr>
            <p:ph type="title"/>
          </p:nvPr>
        </p:nvSpPr>
        <p:spPr>
          <a:xfrm>
            <a:off x="839811" y="136525"/>
            <a:ext cx="7505700" cy="1600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NDSHP - Annual Summit &amp; Expo</a:t>
            </a:r>
            <a:endParaRPr/>
          </a:p>
        </p:txBody>
      </p:sp>
      <p:grpSp>
        <p:nvGrpSpPr>
          <p:cNvPr id="223" name="Google Shape;223;g26edb6bcb28_1_33"/>
          <p:cNvGrpSpPr/>
          <p:nvPr/>
        </p:nvGrpSpPr>
        <p:grpSpPr>
          <a:xfrm>
            <a:off x="94418" y="2459520"/>
            <a:ext cx="2677459" cy="3749880"/>
            <a:chOff x="1040798" y="283725"/>
            <a:chExt cx="2302200" cy="4076400"/>
          </a:xfrm>
        </p:grpSpPr>
        <p:sp>
          <p:nvSpPr>
            <p:cNvPr id="224" name="Google Shape;224;g26edb6bcb28_1_33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701C7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g26edb6bcb28_1_33"/>
            <p:cNvSpPr/>
            <p:nvPr/>
          </p:nvSpPr>
          <p:spPr>
            <a:xfrm>
              <a:off x="1118228" y="341747"/>
              <a:ext cx="2048100" cy="1504800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rgbClr val="771E8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g26edb6bcb28_1_33"/>
            <p:cNvSpPr/>
            <p:nvPr/>
          </p:nvSpPr>
          <p:spPr>
            <a:xfrm>
              <a:off x="1233923" y="1846625"/>
              <a:ext cx="1815000" cy="82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771E86"/>
                  </a:solidFill>
                  <a:latin typeface="Roboto"/>
                  <a:ea typeface="Roboto"/>
                  <a:cs typeface="Roboto"/>
                  <a:sym typeface="Roboto"/>
                </a:rPr>
                <a:t>Lorem ipsum dolor sit amet adipiscing. Donec risus dolor, porta venenatis neque pharetra luctus felis. Proin vel tellus nec in felis volutpat amet molestie cum sociis.</a:t>
              </a:r>
              <a:endParaRPr sz="1100">
                <a:solidFill>
                  <a:srgbClr val="771E8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7" name="Google Shape;227;g26edb6bcb28_1_33"/>
            <p:cNvSpPr/>
            <p:nvPr/>
          </p:nvSpPr>
          <p:spPr>
            <a:xfrm>
              <a:off x="1040798" y="283735"/>
              <a:ext cx="2302200" cy="46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200">
                  <a:solidFill>
                    <a:srgbClr val="771E86"/>
                  </a:solidFill>
                  <a:latin typeface="Roboto"/>
                  <a:ea typeface="Roboto"/>
                  <a:cs typeface="Roboto"/>
                  <a:sym typeface="Roboto"/>
                </a:rPr>
                <a:t>Terry Altringer, </a:t>
              </a:r>
              <a:r>
                <a:rPr b="1" lang="en-US" sz="2200">
                  <a:solidFill>
                    <a:srgbClr val="771E86"/>
                  </a:solidFill>
                  <a:latin typeface="Roboto"/>
                  <a:ea typeface="Roboto"/>
                  <a:cs typeface="Roboto"/>
                  <a:sym typeface="Roboto"/>
                </a:rPr>
                <a:t>PharmD &amp; Chip Vang, PharmD, PGY1 Resident</a:t>
              </a:r>
              <a:endParaRPr sz="2200">
                <a:solidFill>
                  <a:srgbClr val="771E86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228" name="Google Shape;228;g26edb6bcb28_1_33"/>
            <p:cNvSpPr/>
            <p:nvPr/>
          </p:nvSpPr>
          <p:spPr>
            <a:xfrm rot="5400000">
              <a:off x="1938965" y="1888661"/>
              <a:ext cx="389100" cy="278100"/>
            </a:xfrm>
            <a:prstGeom prst="rightArrow">
              <a:avLst>
                <a:gd fmla="val 34239" name="adj1"/>
                <a:gd fmla="val 57035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g26edb6bcb28_1_33"/>
            <p:cNvSpPr/>
            <p:nvPr/>
          </p:nvSpPr>
          <p:spPr>
            <a:xfrm>
              <a:off x="1176696" y="2150699"/>
              <a:ext cx="2030400" cy="163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Implementation of a Pharmacy-Managed </a:t>
              </a:r>
              <a:r>
                <a:rPr lang="en-US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Protocol</a:t>
              </a:r>
              <a:r>
                <a:rPr lang="en-US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to </a:t>
              </a:r>
              <a:r>
                <a:rPr lang="en-US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Reduce</a:t>
              </a:r>
              <a:r>
                <a:rPr lang="en-US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the Incidence of Clostridium Difficile Infections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30" name="Google Shape;230;g26edb6bcb28_1_33"/>
          <p:cNvGrpSpPr/>
          <p:nvPr/>
        </p:nvGrpSpPr>
        <p:grpSpPr>
          <a:xfrm>
            <a:off x="3148430" y="2380555"/>
            <a:ext cx="2677459" cy="3828846"/>
            <a:chOff x="1040798" y="197883"/>
            <a:chExt cx="2302200" cy="4162242"/>
          </a:xfrm>
        </p:grpSpPr>
        <p:sp>
          <p:nvSpPr>
            <p:cNvPr id="231" name="Google Shape;231;g26edb6bcb28_1_33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701C7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g26edb6bcb28_1_33"/>
            <p:cNvSpPr/>
            <p:nvPr/>
          </p:nvSpPr>
          <p:spPr>
            <a:xfrm>
              <a:off x="1118228" y="341747"/>
              <a:ext cx="2048100" cy="1504800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rgbClr val="771E8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g26edb6bcb28_1_33"/>
            <p:cNvSpPr/>
            <p:nvPr/>
          </p:nvSpPr>
          <p:spPr>
            <a:xfrm>
              <a:off x="1233923" y="1846625"/>
              <a:ext cx="1815000" cy="82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771E86"/>
                  </a:solidFill>
                  <a:latin typeface="Roboto"/>
                  <a:ea typeface="Roboto"/>
                  <a:cs typeface="Roboto"/>
                  <a:sym typeface="Roboto"/>
                </a:rPr>
                <a:t>Lorem ipsum dolor sit amet adipiscing. Donec risus dolor, porta venenatis neque pharetra luctus felis. Proin vel tellus nec in felis volutpat amet molestie cum sociis.</a:t>
              </a:r>
              <a:endParaRPr sz="1100">
                <a:solidFill>
                  <a:srgbClr val="771E8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4" name="Google Shape;234;g26edb6bcb28_1_33"/>
            <p:cNvSpPr/>
            <p:nvPr/>
          </p:nvSpPr>
          <p:spPr>
            <a:xfrm>
              <a:off x="1040798" y="197883"/>
              <a:ext cx="2302200" cy="46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000">
                  <a:solidFill>
                    <a:srgbClr val="771E86"/>
                  </a:solidFill>
                  <a:latin typeface="Roboto"/>
                  <a:ea typeface="Roboto"/>
                  <a:cs typeface="Roboto"/>
                  <a:sym typeface="Roboto"/>
                </a:rPr>
                <a:t>Tatianna Pollak, </a:t>
              </a:r>
              <a:r>
                <a:rPr b="1" lang="en-US" sz="3000">
                  <a:solidFill>
                    <a:srgbClr val="771E86"/>
                  </a:solidFill>
                  <a:latin typeface="Roboto"/>
                  <a:ea typeface="Roboto"/>
                  <a:cs typeface="Roboto"/>
                  <a:sym typeface="Roboto"/>
                </a:rPr>
                <a:t>PharmD</a:t>
              </a:r>
              <a:endParaRPr sz="3000">
                <a:solidFill>
                  <a:srgbClr val="771E86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235" name="Google Shape;235;g26edb6bcb28_1_33"/>
            <p:cNvSpPr/>
            <p:nvPr/>
          </p:nvSpPr>
          <p:spPr>
            <a:xfrm rot="5400000">
              <a:off x="1938965" y="1888661"/>
              <a:ext cx="389100" cy="278100"/>
            </a:xfrm>
            <a:prstGeom prst="rightArrow">
              <a:avLst>
                <a:gd fmla="val 34239" name="adj1"/>
                <a:gd fmla="val 57035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g26edb6bcb28_1_33"/>
            <p:cNvSpPr/>
            <p:nvPr/>
          </p:nvSpPr>
          <p:spPr>
            <a:xfrm>
              <a:off x="1176696" y="2093492"/>
              <a:ext cx="2030400" cy="163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When the Heart Tox: Beta Blocker and Calcium Channel Blocker Toxicity</a:t>
              </a:r>
              <a:endParaRPr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37" name="Google Shape;237;g26edb6bcb28_1_33"/>
          <p:cNvGrpSpPr/>
          <p:nvPr/>
        </p:nvGrpSpPr>
        <p:grpSpPr>
          <a:xfrm>
            <a:off x="6292493" y="2380555"/>
            <a:ext cx="2677459" cy="3828846"/>
            <a:chOff x="1118216" y="197883"/>
            <a:chExt cx="2302200" cy="4162242"/>
          </a:xfrm>
        </p:grpSpPr>
        <p:sp>
          <p:nvSpPr>
            <p:cNvPr id="238" name="Google Shape;238;g26edb6bcb28_1_33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701C7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g26edb6bcb28_1_33"/>
            <p:cNvSpPr/>
            <p:nvPr/>
          </p:nvSpPr>
          <p:spPr>
            <a:xfrm>
              <a:off x="1118228" y="341747"/>
              <a:ext cx="2048100" cy="1504800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rgbClr val="771E8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g26edb6bcb28_1_33"/>
            <p:cNvSpPr/>
            <p:nvPr/>
          </p:nvSpPr>
          <p:spPr>
            <a:xfrm>
              <a:off x="1233923" y="1846625"/>
              <a:ext cx="1815000" cy="82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771E86"/>
                  </a:solidFill>
                  <a:latin typeface="Roboto"/>
                  <a:ea typeface="Roboto"/>
                  <a:cs typeface="Roboto"/>
                  <a:sym typeface="Roboto"/>
                </a:rPr>
                <a:t>Lorem ipsum dolor sit amet adipiscing. Donec risus dolor, porta venenatis neque pharetra luctus felis. Proin vel tellus nec in felis volutpat amet molestie cum sociis.</a:t>
              </a:r>
              <a:endParaRPr sz="1100">
                <a:solidFill>
                  <a:srgbClr val="771E8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1" name="Google Shape;241;g26edb6bcb28_1_33"/>
            <p:cNvSpPr/>
            <p:nvPr/>
          </p:nvSpPr>
          <p:spPr>
            <a:xfrm>
              <a:off x="1118216" y="197883"/>
              <a:ext cx="2302200" cy="46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000">
                  <a:solidFill>
                    <a:srgbClr val="771E86"/>
                  </a:solidFill>
                  <a:latin typeface="Roboto"/>
                  <a:ea typeface="Roboto"/>
                  <a:cs typeface="Roboto"/>
                  <a:sym typeface="Roboto"/>
                </a:rPr>
                <a:t>Riley Steenhoek, </a:t>
              </a:r>
              <a:r>
                <a:rPr b="1" lang="en-US" sz="3000">
                  <a:solidFill>
                    <a:srgbClr val="771E86"/>
                  </a:solidFill>
                  <a:latin typeface="Roboto"/>
                  <a:ea typeface="Roboto"/>
                  <a:cs typeface="Roboto"/>
                  <a:sym typeface="Roboto"/>
                </a:rPr>
                <a:t>PharmD</a:t>
              </a:r>
              <a:endParaRPr sz="3000">
                <a:solidFill>
                  <a:srgbClr val="771E86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242" name="Google Shape;242;g26edb6bcb28_1_33"/>
            <p:cNvSpPr/>
            <p:nvPr/>
          </p:nvSpPr>
          <p:spPr>
            <a:xfrm rot="5400000">
              <a:off x="1938965" y="1888661"/>
              <a:ext cx="389100" cy="278100"/>
            </a:xfrm>
            <a:prstGeom prst="rightArrow">
              <a:avLst>
                <a:gd fmla="val 34239" name="adj1"/>
                <a:gd fmla="val 57035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g26edb6bcb28_1_33"/>
            <p:cNvSpPr/>
            <p:nvPr/>
          </p:nvSpPr>
          <p:spPr>
            <a:xfrm>
              <a:off x="1178652" y="2069712"/>
              <a:ext cx="2030400" cy="163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The Use of Prolonged-</a:t>
              </a:r>
              <a:endParaRPr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Infusion Beta-Lactam Antibiotics</a:t>
              </a:r>
              <a:endParaRPr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44" name="Google Shape;244;g26edb6bcb28_1_33"/>
          <p:cNvGrpSpPr/>
          <p:nvPr/>
        </p:nvGrpSpPr>
        <p:grpSpPr>
          <a:xfrm>
            <a:off x="9158043" y="2380555"/>
            <a:ext cx="2677459" cy="3828846"/>
            <a:chOff x="1040798" y="197883"/>
            <a:chExt cx="2302200" cy="4162242"/>
          </a:xfrm>
        </p:grpSpPr>
        <p:sp>
          <p:nvSpPr>
            <p:cNvPr id="245" name="Google Shape;245;g26edb6bcb28_1_33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701C7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g26edb6bcb28_1_33"/>
            <p:cNvSpPr/>
            <p:nvPr/>
          </p:nvSpPr>
          <p:spPr>
            <a:xfrm>
              <a:off x="1118228" y="341747"/>
              <a:ext cx="2048100" cy="1504800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rgbClr val="771E8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g26edb6bcb28_1_33"/>
            <p:cNvSpPr/>
            <p:nvPr/>
          </p:nvSpPr>
          <p:spPr>
            <a:xfrm>
              <a:off x="1233923" y="1846625"/>
              <a:ext cx="1815000" cy="82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771E86"/>
                  </a:solidFill>
                  <a:latin typeface="Roboto"/>
                  <a:ea typeface="Roboto"/>
                  <a:cs typeface="Roboto"/>
                  <a:sym typeface="Roboto"/>
                </a:rPr>
                <a:t>Lorem ipsum dolor sit amet adipiscing. Donec risus dolor, porta venenatis neque pharetra luctus felis. Proin vel tellus nec in felis volutpat amet molestie cum sociis.</a:t>
              </a:r>
              <a:endParaRPr sz="1100">
                <a:solidFill>
                  <a:srgbClr val="771E8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8" name="Google Shape;248;g26edb6bcb28_1_33"/>
            <p:cNvSpPr/>
            <p:nvPr/>
          </p:nvSpPr>
          <p:spPr>
            <a:xfrm>
              <a:off x="1040798" y="197883"/>
              <a:ext cx="2302200" cy="46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700">
                  <a:solidFill>
                    <a:srgbClr val="771E86"/>
                  </a:solidFill>
                  <a:latin typeface="Roboto"/>
                  <a:ea typeface="Roboto"/>
                  <a:cs typeface="Roboto"/>
                  <a:sym typeface="Roboto"/>
                </a:rPr>
                <a:t>Tony Maanum, PharmD, </a:t>
              </a:r>
              <a:endParaRPr b="1" sz="2700">
                <a:solidFill>
                  <a:srgbClr val="771E86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700">
                  <a:solidFill>
                    <a:srgbClr val="771E86"/>
                  </a:solidFill>
                  <a:latin typeface="Roboto"/>
                  <a:ea typeface="Roboto"/>
                  <a:cs typeface="Roboto"/>
                  <a:sym typeface="Roboto"/>
                </a:rPr>
                <a:t>PGY1 Resident</a:t>
              </a:r>
              <a:endParaRPr sz="2700">
                <a:solidFill>
                  <a:srgbClr val="771E86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249" name="Google Shape;249;g26edb6bcb28_1_33"/>
            <p:cNvSpPr/>
            <p:nvPr/>
          </p:nvSpPr>
          <p:spPr>
            <a:xfrm rot="5400000">
              <a:off x="1938965" y="1888661"/>
              <a:ext cx="389100" cy="278100"/>
            </a:xfrm>
            <a:prstGeom prst="rightArrow">
              <a:avLst>
                <a:gd fmla="val 34239" name="adj1"/>
                <a:gd fmla="val 57035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g26edb6bcb28_1_33"/>
            <p:cNvSpPr/>
            <p:nvPr/>
          </p:nvSpPr>
          <p:spPr>
            <a:xfrm>
              <a:off x="1178663" y="2222256"/>
              <a:ext cx="2030400" cy="163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Treatment of Resistant Gram-Negative Infections</a:t>
              </a:r>
              <a:endParaRPr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6edb6bcb28_1_451"/>
          <p:cNvSpPr txBox="1"/>
          <p:nvPr>
            <p:ph type="title"/>
          </p:nvPr>
        </p:nvSpPr>
        <p:spPr>
          <a:xfrm>
            <a:off x="839811" y="136525"/>
            <a:ext cx="7505700" cy="1600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NDSHP - Annual Summit &amp; Expo</a:t>
            </a:r>
            <a:endParaRPr/>
          </a:p>
        </p:txBody>
      </p:sp>
      <p:pic>
        <p:nvPicPr>
          <p:cNvPr id="257" name="Google Shape;257;g26edb6bcb28_1_451"/>
          <p:cNvPicPr preferRelativeResize="0"/>
          <p:nvPr/>
        </p:nvPicPr>
        <p:blipFill rotWithShape="1">
          <a:blip r:embed="rId3">
            <a:alphaModFix/>
          </a:blip>
          <a:srcRect b="0" l="0" r="0" t="18791"/>
          <a:stretch/>
        </p:blipFill>
        <p:spPr>
          <a:xfrm>
            <a:off x="8336650" y="2193951"/>
            <a:ext cx="3541700" cy="383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g26edb6bcb28_1_451"/>
          <p:cNvPicPr preferRelativeResize="0"/>
          <p:nvPr/>
        </p:nvPicPr>
        <p:blipFill rotWithShape="1">
          <a:blip r:embed="rId4">
            <a:alphaModFix/>
          </a:blip>
          <a:srcRect b="6491" l="0" r="0" t="34389"/>
          <a:stretch/>
        </p:blipFill>
        <p:spPr>
          <a:xfrm>
            <a:off x="3626438" y="2092950"/>
            <a:ext cx="4572000" cy="202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g26edb6bcb28_1_451"/>
          <p:cNvPicPr preferRelativeResize="0"/>
          <p:nvPr/>
        </p:nvPicPr>
        <p:blipFill rotWithShape="1">
          <a:blip r:embed="rId5">
            <a:alphaModFix/>
          </a:blip>
          <a:srcRect b="4364" l="8195" r="8178" t="19072"/>
          <a:stretch/>
        </p:blipFill>
        <p:spPr>
          <a:xfrm>
            <a:off x="236925" y="2391411"/>
            <a:ext cx="3251299" cy="3968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g26edb6bcb28_1_4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70350" y="4261800"/>
            <a:ext cx="3251300" cy="243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6edb6bcb28_0_8"/>
          <p:cNvSpPr txBox="1"/>
          <p:nvPr>
            <p:ph type="title"/>
          </p:nvPr>
        </p:nvSpPr>
        <p:spPr>
          <a:xfrm>
            <a:off x="839811" y="136525"/>
            <a:ext cx="7479300" cy="1600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NDSHP - Clinical Skills Competition</a:t>
            </a:r>
            <a:endParaRPr/>
          </a:p>
        </p:txBody>
      </p:sp>
      <p:pic>
        <p:nvPicPr>
          <p:cNvPr id="267" name="Google Shape;267;g26edb6bcb28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8052" y="2303553"/>
            <a:ext cx="5333074" cy="3999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g26edb6bcb28_0_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300" y="2245450"/>
            <a:ext cx="5676252" cy="4257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6edb6bcb28_1_54"/>
          <p:cNvSpPr/>
          <p:nvPr/>
        </p:nvSpPr>
        <p:spPr>
          <a:xfrm>
            <a:off x="3925192" y="2291494"/>
            <a:ext cx="4341600" cy="4130100"/>
          </a:xfrm>
          <a:prstGeom prst="ellipse">
            <a:avLst/>
          </a:prstGeom>
          <a:solidFill>
            <a:srgbClr val="C2C2C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g26edb6bcb28_1_54"/>
          <p:cNvSpPr txBox="1"/>
          <p:nvPr>
            <p:ph idx="2" type="body"/>
          </p:nvPr>
        </p:nvSpPr>
        <p:spPr>
          <a:xfrm>
            <a:off x="839788" y="2072640"/>
            <a:ext cx="49836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br>
              <a:rPr lang="en-US" sz="2400"/>
            </a:br>
            <a:endParaRPr sz="2400"/>
          </a:p>
        </p:txBody>
      </p:sp>
      <p:pic>
        <p:nvPicPr>
          <p:cNvPr id="276" name="Google Shape;276;g26edb6bcb28_1_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03273"/>
            <a:ext cx="1445775" cy="14547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7" name="Google Shape;277;g26edb6bcb28_1_54"/>
          <p:cNvGrpSpPr/>
          <p:nvPr/>
        </p:nvGrpSpPr>
        <p:grpSpPr>
          <a:xfrm>
            <a:off x="4867984" y="1316136"/>
            <a:ext cx="2456027" cy="2199790"/>
            <a:chOff x="3611776" y="414352"/>
            <a:chExt cx="2166000" cy="2166000"/>
          </a:xfrm>
        </p:grpSpPr>
        <p:sp>
          <p:nvSpPr>
            <p:cNvPr id="278" name="Google Shape;278;g26edb6bcb28_1_54"/>
            <p:cNvSpPr/>
            <p:nvPr/>
          </p:nvSpPr>
          <p:spPr>
            <a:xfrm>
              <a:off x="3611776" y="414352"/>
              <a:ext cx="2166000" cy="2166000"/>
            </a:xfrm>
            <a:prstGeom prst="ellipse">
              <a:avLst/>
            </a:prstGeom>
            <a:solidFill>
              <a:srgbClr val="0E945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g26edb6bcb28_1_54"/>
            <p:cNvSpPr txBox="1"/>
            <p:nvPr/>
          </p:nvSpPr>
          <p:spPr>
            <a:xfrm>
              <a:off x="3967546" y="1027503"/>
              <a:ext cx="14961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Acute Care</a:t>
              </a:r>
              <a:endParaRPr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80" name="Google Shape;280;g26edb6bcb28_1_54"/>
          <p:cNvGrpSpPr/>
          <p:nvPr/>
        </p:nvGrpSpPr>
        <p:grpSpPr>
          <a:xfrm>
            <a:off x="7395330" y="4575168"/>
            <a:ext cx="2456027" cy="2145856"/>
            <a:chOff x="4562258" y="2032864"/>
            <a:chExt cx="2166000" cy="2166000"/>
          </a:xfrm>
        </p:grpSpPr>
        <p:sp>
          <p:nvSpPr>
            <p:cNvPr id="281" name="Google Shape;281;g26edb6bcb28_1_54"/>
            <p:cNvSpPr/>
            <p:nvPr/>
          </p:nvSpPr>
          <p:spPr>
            <a:xfrm>
              <a:off x="4562258" y="2032864"/>
              <a:ext cx="2166000" cy="2166000"/>
            </a:xfrm>
            <a:prstGeom prst="ellipse">
              <a:avLst/>
            </a:prstGeom>
            <a:solidFill>
              <a:srgbClr val="0B774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g26edb6bcb28_1_54"/>
            <p:cNvSpPr txBox="1"/>
            <p:nvPr/>
          </p:nvSpPr>
          <p:spPr>
            <a:xfrm>
              <a:off x="4897202" y="2764399"/>
              <a:ext cx="14961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Pediatrics</a:t>
              </a:r>
              <a:r>
                <a:rPr lang="en-US" sz="13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83" name="Google Shape;283;g26edb6bcb28_1_54"/>
          <p:cNvGrpSpPr/>
          <p:nvPr/>
        </p:nvGrpSpPr>
        <p:grpSpPr>
          <a:xfrm>
            <a:off x="2103590" y="4548190"/>
            <a:ext cx="2456027" cy="2199790"/>
            <a:chOff x="2702876" y="2032864"/>
            <a:chExt cx="2166000" cy="2166000"/>
          </a:xfrm>
        </p:grpSpPr>
        <p:sp>
          <p:nvSpPr>
            <p:cNvPr id="284" name="Google Shape;284;g26edb6bcb28_1_54"/>
            <p:cNvSpPr/>
            <p:nvPr/>
          </p:nvSpPr>
          <p:spPr>
            <a:xfrm>
              <a:off x="2702876" y="2032864"/>
              <a:ext cx="2166000" cy="2166000"/>
            </a:xfrm>
            <a:prstGeom prst="ellipse">
              <a:avLst/>
            </a:prstGeom>
            <a:solidFill>
              <a:srgbClr val="08563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g26edb6bcb28_1_54"/>
            <p:cNvSpPr txBox="1"/>
            <p:nvPr/>
          </p:nvSpPr>
          <p:spPr>
            <a:xfrm>
              <a:off x="3037826" y="2706307"/>
              <a:ext cx="14961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Operations</a:t>
              </a:r>
              <a:r>
                <a:rPr lang="en-US" sz="23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86" name="Google Shape;286;g26edb6bcb28_1_54"/>
          <p:cNvSpPr txBox="1"/>
          <p:nvPr>
            <p:ph type="title"/>
          </p:nvPr>
        </p:nvSpPr>
        <p:spPr>
          <a:xfrm>
            <a:off x="839800" y="136525"/>
            <a:ext cx="6426300" cy="117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US"/>
              <a:t>NDSHP - Networking Meetings</a:t>
            </a:r>
            <a:endParaRPr/>
          </a:p>
        </p:txBody>
      </p:sp>
      <p:sp>
        <p:nvSpPr>
          <p:cNvPr id="287" name="Google Shape;287;g26edb6bcb28_1_54"/>
          <p:cNvSpPr txBox="1"/>
          <p:nvPr/>
        </p:nvSpPr>
        <p:spPr>
          <a:xfrm>
            <a:off x="4734588" y="3781775"/>
            <a:ext cx="2722800" cy="16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Ideas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Successes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6edb6bcb28_0_1"/>
          <p:cNvSpPr txBox="1"/>
          <p:nvPr>
            <p:ph type="title"/>
          </p:nvPr>
        </p:nvSpPr>
        <p:spPr>
          <a:xfrm>
            <a:off x="839788" y="136525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/>
              <a:t>NSDHP - Advocacy </a:t>
            </a:r>
            <a:endParaRPr/>
          </a:p>
        </p:txBody>
      </p:sp>
      <p:sp>
        <p:nvSpPr>
          <p:cNvPr id="294" name="Google Shape;294;g26edb6bcb28_0_1"/>
          <p:cNvSpPr txBox="1"/>
          <p:nvPr>
            <p:ph idx="2" type="body"/>
          </p:nvPr>
        </p:nvSpPr>
        <p:spPr>
          <a:xfrm>
            <a:off x="2482650" y="2033150"/>
            <a:ext cx="7226700" cy="7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ASHP House of Delegates Summer Meeting - June 2023</a:t>
            </a:r>
            <a:br>
              <a:rPr lang="en-US" sz="2400"/>
            </a:br>
            <a:endParaRPr sz="2400"/>
          </a:p>
        </p:txBody>
      </p:sp>
      <p:pic>
        <p:nvPicPr>
          <p:cNvPr id="295" name="Google Shape;295;g26edb6bcb28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03273"/>
            <a:ext cx="1445775" cy="1454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g26edb6bcb28_0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1086" y="2508575"/>
            <a:ext cx="5069534" cy="380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g26edb6bcb28_0_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20300" y="2508575"/>
            <a:ext cx="2851611" cy="3802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6edb6bcb28_1_425"/>
          <p:cNvSpPr txBox="1"/>
          <p:nvPr>
            <p:ph type="title"/>
          </p:nvPr>
        </p:nvSpPr>
        <p:spPr>
          <a:xfrm>
            <a:off x="839800" y="136525"/>
            <a:ext cx="3932100" cy="7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/>
              <a:t>NDSHP Spotlight</a:t>
            </a:r>
            <a:endParaRPr/>
          </a:p>
        </p:txBody>
      </p:sp>
      <p:sp>
        <p:nvSpPr>
          <p:cNvPr id="304" name="Google Shape;304;g26edb6bcb28_1_425"/>
          <p:cNvSpPr txBox="1"/>
          <p:nvPr>
            <p:ph idx="2" type="body"/>
          </p:nvPr>
        </p:nvSpPr>
        <p:spPr>
          <a:xfrm>
            <a:off x="4172716" y="1865525"/>
            <a:ext cx="13479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Maari Loy, PharmD, MBA, BCPS, 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Fellow of ASHP</a:t>
            </a:r>
            <a:br>
              <a:rPr lang="en-US" sz="2400"/>
            </a:br>
            <a:endParaRPr sz="2400"/>
          </a:p>
        </p:txBody>
      </p:sp>
      <p:pic>
        <p:nvPicPr>
          <p:cNvPr id="305" name="Google Shape;305;g26edb6bcb28_1_4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4098" y="2002575"/>
            <a:ext cx="4983598" cy="3674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g26edb6bcb28_1_425"/>
          <p:cNvPicPr preferRelativeResize="0"/>
          <p:nvPr/>
        </p:nvPicPr>
        <p:blipFill rotWithShape="1">
          <a:blip r:embed="rId4">
            <a:alphaModFix/>
          </a:blip>
          <a:srcRect b="0" l="4259" r="-4259" t="0"/>
          <a:stretch/>
        </p:blipFill>
        <p:spPr>
          <a:xfrm>
            <a:off x="240050" y="1276900"/>
            <a:ext cx="4018049" cy="5357399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g26edb6bcb28_1_425"/>
          <p:cNvSpPr txBox="1"/>
          <p:nvPr/>
        </p:nvSpPr>
        <p:spPr>
          <a:xfrm>
            <a:off x="5667725" y="3277600"/>
            <a:ext cx="3932100" cy="33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Brody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Maack,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PharmD,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BCACP,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CTTS,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Chair of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ASHP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Section of Ambulatory Care Practitioners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7"/>
          <p:cNvSpPr txBox="1"/>
          <p:nvPr>
            <p:ph type="title"/>
          </p:nvPr>
        </p:nvSpPr>
        <p:spPr>
          <a:xfrm>
            <a:off x="831850" y="1709742"/>
            <a:ext cx="10515600" cy="10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E72"/>
              </a:buClr>
              <a:buSzPts val="6000"/>
              <a:buFont typeface="Calibri"/>
              <a:buNone/>
            </a:pPr>
            <a:r>
              <a:rPr lang="en-US"/>
              <a:t>Thank you!</a:t>
            </a:r>
            <a:endParaRPr/>
          </a:p>
        </p:txBody>
      </p:sp>
      <p:sp>
        <p:nvSpPr>
          <p:cNvPr id="313" name="Google Shape;313;p7"/>
          <p:cNvSpPr txBox="1"/>
          <p:nvPr>
            <p:ph idx="1" type="body"/>
          </p:nvPr>
        </p:nvSpPr>
        <p:spPr>
          <a:xfrm>
            <a:off x="831850" y="3062538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en-US" sz="2800"/>
              <a:t>Students   Residents   Pharmacists   Pharmacy Technicians</a:t>
            </a:r>
            <a:endParaRPr sz="28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en-US" sz="2800"/>
              <a:t>NDPh   NAPT   ARIES   NDSU   CAP Center</a:t>
            </a:r>
            <a:endParaRPr sz="2800"/>
          </a:p>
        </p:txBody>
      </p:sp>
      <p:pic>
        <p:nvPicPr>
          <p:cNvPr id="314" name="Google Shape;31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69033"/>
            <a:ext cx="1082266" cy="1088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6edb6bcb28_1_474"/>
          <p:cNvSpPr txBox="1"/>
          <p:nvPr>
            <p:ph type="title"/>
          </p:nvPr>
        </p:nvSpPr>
        <p:spPr>
          <a:xfrm>
            <a:off x="838200" y="946292"/>
            <a:ext cx="10515600" cy="10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E72"/>
              </a:buClr>
              <a:buSzPts val="6000"/>
              <a:buFont typeface="Calibri"/>
              <a:buNone/>
            </a:pPr>
            <a:r>
              <a:rPr lang="en-US"/>
              <a:t>Thank you!</a:t>
            </a:r>
            <a:endParaRPr/>
          </a:p>
        </p:txBody>
      </p:sp>
      <p:pic>
        <p:nvPicPr>
          <p:cNvPr id="320" name="Google Shape;320;g26edb6bcb28_1_4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69033"/>
            <a:ext cx="1082266" cy="1088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g26edb6bcb28_1_4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2549" y="1707225"/>
            <a:ext cx="2582650" cy="3443548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g26edb6bcb28_1_474"/>
          <p:cNvSpPr txBox="1"/>
          <p:nvPr/>
        </p:nvSpPr>
        <p:spPr>
          <a:xfrm>
            <a:off x="1142525" y="5357375"/>
            <a:ext cx="2582700" cy="5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President-Elect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Saidee Oberlander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3" name="Google Shape;323;g26edb6bcb28_1_474"/>
          <p:cNvPicPr preferRelativeResize="0"/>
          <p:nvPr/>
        </p:nvPicPr>
        <p:blipFill rotWithShape="1">
          <a:blip r:embed="rId5">
            <a:alphaModFix/>
          </a:blip>
          <a:srcRect b="14781" l="39760" r="14096" t="1564"/>
          <a:stretch/>
        </p:blipFill>
        <p:spPr>
          <a:xfrm>
            <a:off x="8240188" y="1707213"/>
            <a:ext cx="2816927" cy="3830477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g26edb6bcb28_1_474"/>
          <p:cNvSpPr txBox="1"/>
          <p:nvPr/>
        </p:nvSpPr>
        <p:spPr>
          <a:xfrm>
            <a:off x="8089200" y="5502200"/>
            <a:ext cx="32646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Nicole Munsterman, Secretary/Treasurer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5" name="Google Shape;325;g26edb6bcb28_1_47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30725" y="2665950"/>
            <a:ext cx="2703951" cy="3605274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g26edb6bcb28_1_474"/>
          <p:cNvSpPr txBox="1"/>
          <p:nvPr/>
        </p:nvSpPr>
        <p:spPr>
          <a:xfrm>
            <a:off x="3817300" y="1777025"/>
            <a:ext cx="23430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Elizabeth Monson, Past-President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g26edb6bcb28_1_474"/>
          <p:cNvSpPr txBox="1"/>
          <p:nvPr/>
        </p:nvSpPr>
        <p:spPr>
          <a:xfrm>
            <a:off x="5640900" y="1777025"/>
            <a:ext cx="23430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Maari Loy, Member-at-Large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6ec7f7de3e_0_21"/>
          <p:cNvSpPr txBox="1"/>
          <p:nvPr>
            <p:ph type="title"/>
          </p:nvPr>
        </p:nvSpPr>
        <p:spPr>
          <a:xfrm>
            <a:off x="839800" y="136525"/>
            <a:ext cx="101514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/>
              <a:t>NDSHP Monthly Meetings - Education Presentations</a:t>
            </a:r>
            <a:endParaRPr/>
          </a:p>
        </p:txBody>
      </p:sp>
      <p:pic>
        <p:nvPicPr>
          <p:cNvPr id="72" name="Google Shape;72;g26ec7f7de3e_0_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03273"/>
            <a:ext cx="1445775" cy="14547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" name="Google Shape;73;g26ec7f7de3e_0_21"/>
          <p:cNvGrpSpPr/>
          <p:nvPr/>
        </p:nvGrpSpPr>
        <p:grpSpPr>
          <a:xfrm>
            <a:off x="2068115" y="2163107"/>
            <a:ext cx="8055778" cy="1362096"/>
            <a:chOff x="1593000" y="2322568"/>
            <a:chExt cx="5957975" cy="643500"/>
          </a:xfrm>
        </p:grpSpPr>
        <p:sp>
          <p:nvSpPr>
            <p:cNvPr id="74" name="Google Shape;74;g26ec7f7de3e_0_21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g26ec7f7de3e_0_21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3D3D3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g26ec7f7de3e_0_21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3D3D3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g26ec7f7de3e_0_21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Allyson Schwebach, PharmD, BCCP </a:t>
              </a:r>
              <a:endParaRPr sz="17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(Sanford Heatlh)</a:t>
              </a:r>
              <a:endParaRPr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8" name="Google Shape;78;g26ec7f7de3e_0_21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414141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g26ec7f7de3e_0_21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June </a:t>
              </a:r>
              <a:endParaRPr sz="23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2023</a:t>
              </a:r>
              <a:endParaRPr sz="23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80" name="Google Shape;80;g26ec7f7de3e_0_21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6096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Utility of MRSA Nasal Screening for Predicting MRSA Infections</a:t>
              </a:r>
              <a:endParaRPr sz="190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1" name="Google Shape;81;g26ec7f7de3e_0_21"/>
          <p:cNvGrpSpPr/>
          <p:nvPr/>
        </p:nvGrpSpPr>
        <p:grpSpPr>
          <a:xfrm>
            <a:off x="2068115" y="3525207"/>
            <a:ext cx="8055778" cy="1362096"/>
            <a:chOff x="1593000" y="2322568"/>
            <a:chExt cx="5957975" cy="643500"/>
          </a:xfrm>
        </p:grpSpPr>
        <p:sp>
          <p:nvSpPr>
            <p:cNvPr id="82" name="Google Shape;82;g26ec7f7de3e_0_21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g26ec7f7de3e_0_21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3D3D3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g26ec7f7de3e_0_21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3D3D3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g26ec7f7de3e_0_21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Taylor Enger, PharmD (Trinity Health)</a:t>
              </a:r>
              <a:endParaRPr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6" name="Google Shape;86;g26ec7f7de3e_0_21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414141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g26ec7f7de3e_0_21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Aug.</a:t>
              </a:r>
              <a:endParaRPr sz="23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2023</a:t>
              </a:r>
              <a:endParaRPr sz="23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88" name="Google Shape;88;g26ec7f7de3e_0_21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6096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Low-Dose Naltrexone</a:t>
              </a:r>
              <a:endParaRPr sz="190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9" name="Google Shape;89;g26ec7f7de3e_0_21"/>
          <p:cNvGrpSpPr/>
          <p:nvPr/>
        </p:nvGrpSpPr>
        <p:grpSpPr>
          <a:xfrm>
            <a:off x="2068102" y="4887307"/>
            <a:ext cx="8055778" cy="1362096"/>
            <a:chOff x="1593000" y="2322568"/>
            <a:chExt cx="5957975" cy="643500"/>
          </a:xfrm>
        </p:grpSpPr>
        <p:sp>
          <p:nvSpPr>
            <p:cNvPr id="90" name="Google Shape;90;g26ec7f7de3e_0_21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g26ec7f7de3e_0_21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3D3D3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g26ec7f7de3e_0_21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3D3D3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g26ec7f7de3e_0_21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Sanford Residency Track Student Pharmacists</a:t>
              </a:r>
              <a:endParaRPr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4" name="Google Shape;94;g26ec7f7de3e_0_21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414141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g26ec7f7de3e_0_21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Oct.</a:t>
              </a:r>
              <a:r>
                <a:rPr lang="en-US" sz="23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 </a:t>
              </a:r>
              <a:endParaRPr sz="23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2023</a:t>
              </a:r>
              <a:endParaRPr sz="23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96" name="Google Shape;96;g26ec7f7de3e_0_21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6096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Institutional Clinical Pearls</a:t>
              </a:r>
              <a:endParaRPr sz="180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6ec7f7de3e_0_663"/>
          <p:cNvSpPr txBox="1"/>
          <p:nvPr>
            <p:ph type="title"/>
          </p:nvPr>
        </p:nvSpPr>
        <p:spPr>
          <a:xfrm>
            <a:off x="839800" y="136525"/>
            <a:ext cx="101514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/>
              <a:t>NDSHP Monthly Meetings - Education Presentations</a:t>
            </a:r>
            <a:endParaRPr/>
          </a:p>
        </p:txBody>
      </p:sp>
      <p:pic>
        <p:nvPicPr>
          <p:cNvPr id="103" name="Google Shape;103;g26ec7f7de3e_0_6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03273"/>
            <a:ext cx="1445775" cy="14547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4" name="Google Shape;104;g26ec7f7de3e_0_663"/>
          <p:cNvGrpSpPr/>
          <p:nvPr/>
        </p:nvGrpSpPr>
        <p:grpSpPr>
          <a:xfrm>
            <a:off x="2068115" y="2163107"/>
            <a:ext cx="8055778" cy="1362096"/>
            <a:chOff x="1593000" y="2322568"/>
            <a:chExt cx="5957975" cy="643500"/>
          </a:xfrm>
        </p:grpSpPr>
        <p:sp>
          <p:nvSpPr>
            <p:cNvPr id="105" name="Google Shape;105;g26ec7f7de3e_0_663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g26ec7f7de3e_0_663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3D3D3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g26ec7f7de3e_0_663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3D3D3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g26ec7f7de3e_0_663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Alexa Brown, PharmD, PGY1 Resident (Essentia Health)</a:t>
              </a:r>
              <a:endParaRPr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9" name="Google Shape;109;g26ec7f7de3e_0_663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414141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g26ec7f7de3e_0_663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Dec.</a:t>
              </a:r>
              <a:r>
                <a:rPr lang="en-US" sz="23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 </a:t>
              </a:r>
              <a:endParaRPr sz="23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2023</a:t>
              </a:r>
              <a:endParaRPr sz="23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11" name="Google Shape;111;g26ec7f7de3e_0_663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6096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Clindamycin vs. Linezolid for the Treatment of Necrotizing Fasciitis</a:t>
              </a:r>
              <a:endParaRPr sz="190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2" name="Google Shape;112;g26ec7f7de3e_0_663"/>
          <p:cNvGrpSpPr/>
          <p:nvPr/>
        </p:nvGrpSpPr>
        <p:grpSpPr>
          <a:xfrm>
            <a:off x="2068115" y="3525207"/>
            <a:ext cx="8055778" cy="1362096"/>
            <a:chOff x="1593000" y="2322568"/>
            <a:chExt cx="5957975" cy="643500"/>
          </a:xfrm>
        </p:grpSpPr>
        <p:sp>
          <p:nvSpPr>
            <p:cNvPr id="113" name="Google Shape;113;g26ec7f7de3e_0_663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g26ec7f7de3e_0_663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3D3D3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g26ec7f7de3e_0_663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3D3D3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g26ec7f7de3e_0_663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Allison Hursman, PharmD, BCGP, CTTS (Essentia Health) </a:t>
              </a:r>
              <a:endParaRPr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7" name="Google Shape;117;g26ec7f7de3e_0_663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414141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g26ec7f7de3e_0_663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Feb</a:t>
              </a:r>
              <a:r>
                <a:rPr lang="en-US" sz="23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.</a:t>
              </a:r>
              <a:endParaRPr sz="23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2024</a:t>
              </a:r>
              <a:endParaRPr sz="23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19" name="Google Shape;119;g26ec7f7de3e_0_663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6096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SMART Asthma Therapy</a:t>
              </a:r>
              <a:endParaRPr sz="190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0" name="Google Shape;120;g26ec7f7de3e_0_663"/>
          <p:cNvGrpSpPr/>
          <p:nvPr/>
        </p:nvGrpSpPr>
        <p:grpSpPr>
          <a:xfrm>
            <a:off x="2068102" y="4887307"/>
            <a:ext cx="8055778" cy="1362096"/>
            <a:chOff x="1593000" y="2322568"/>
            <a:chExt cx="5957975" cy="643500"/>
          </a:xfrm>
        </p:grpSpPr>
        <p:sp>
          <p:nvSpPr>
            <p:cNvPr id="121" name="Google Shape;121;g26ec7f7de3e_0_663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g26ec7f7de3e_0_663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3D3D3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g26ec7f7de3e_0_663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3D3D3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g26ec7f7de3e_0_663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Bert Iaderosa, PharmD, BCCCP, BCPS </a:t>
              </a:r>
              <a:endParaRPr sz="17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(Essentia Health)</a:t>
              </a:r>
              <a:endParaRPr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5" name="Google Shape;125;g26ec7f7de3e_0_663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414141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g26ec7f7de3e_0_663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April</a:t>
              </a:r>
              <a:endParaRPr sz="23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2024</a:t>
              </a:r>
              <a:endParaRPr sz="23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27" name="Google Shape;127;g26ec7f7de3e_0_663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6096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Biostatistics</a:t>
              </a:r>
              <a:r>
                <a:rPr lang="en-US" sz="1800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 Review</a:t>
              </a:r>
              <a:endParaRPr sz="180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6ec7f7de3e_0_723"/>
          <p:cNvSpPr txBox="1"/>
          <p:nvPr>
            <p:ph type="title"/>
          </p:nvPr>
        </p:nvSpPr>
        <p:spPr>
          <a:xfrm>
            <a:off x="839800" y="136525"/>
            <a:ext cx="101514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/>
              <a:t>NDSHP Monthly Meetings - Resident-Led Journal Clubs</a:t>
            </a:r>
            <a:endParaRPr/>
          </a:p>
        </p:txBody>
      </p:sp>
      <p:pic>
        <p:nvPicPr>
          <p:cNvPr id="134" name="Google Shape;134;g26ec7f7de3e_0_7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03273"/>
            <a:ext cx="1445775" cy="1454727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26ec7f7de3e_0_723"/>
          <p:cNvSpPr/>
          <p:nvPr/>
        </p:nvSpPr>
        <p:spPr>
          <a:xfrm>
            <a:off x="4890104" y="2440042"/>
            <a:ext cx="2050800" cy="590100"/>
          </a:xfrm>
          <a:prstGeom prst="roundRect">
            <a:avLst>
              <a:gd fmla="val 50000" name="adj"/>
            </a:avLst>
          </a:prstGeom>
          <a:solidFill>
            <a:srgbClr val="56156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15 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Articles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136" name="Google Shape;136;g26ec7f7de3e_0_723"/>
          <p:cNvSpPr/>
          <p:nvPr/>
        </p:nvSpPr>
        <p:spPr>
          <a:xfrm>
            <a:off x="8203212" y="4029619"/>
            <a:ext cx="2050800" cy="590100"/>
          </a:xfrm>
          <a:prstGeom prst="roundRect">
            <a:avLst>
              <a:gd fmla="val 50000" name="adj"/>
            </a:avLst>
          </a:prstGeom>
          <a:solidFill>
            <a:srgbClr val="771E8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Sanford Health</a:t>
            </a:r>
            <a:endParaRPr sz="2300">
              <a:solidFill>
                <a:srgbClr val="FFFFFF"/>
              </a:solidFill>
            </a:endParaRPr>
          </a:p>
        </p:txBody>
      </p:sp>
      <p:sp>
        <p:nvSpPr>
          <p:cNvPr id="137" name="Google Shape;137;g26ec7f7de3e_0_723"/>
          <p:cNvSpPr/>
          <p:nvPr/>
        </p:nvSpPr>
        <p:spPr>
          <a:xfrm>
            <a:off x="2050796" y="4042194"/>
            <a:ext cx="2050800" cy="590100"/>
          </a:xfrm>
          <a:prstGeom prst="roundRect">
            <a:avLst>
              <a:gd fmla="val 50000" name="adj"/>
            </a:avLst>
          </a:prstGeom>
          <a:solidFill>
            <a:srgbClr val="771E8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Essentia Health</a:t>
            </a:r>
            <a:endParaRPr sz="2300">
              <a:solidFill>
                <a:srgbClr val="FFFFFF"/>
              </a:solidFill>
            </a:endParaRPr>
          </a:p>
        </p:txBody>
      </p:sp>
      <p:cxnSp>
        <p:nvCxnSpPr>
          <p:cNvPr id="138" name="Google Shape;138;g26ec7f7de3e_0_723"/>
          <p:cNvCxnSpPr>
            <a:stCxn id="135" idx="2"/>
            <a:endCxn id="136" idx="0"/>
          </p:cNvCxnSpPr>
          <p:nvPr/>
        </p:nvCxnSpPr>
        <p:spPr>
          <a:xfrm flipH="1" rot="-5400000">
            <a:off x="7072304" y="1873342"/>
            <a:ext cx="999600" cy="3313200"/>
          </a:xfrm>
          <a:prstGeom prst="bentConnector3">
            <a:avLst>
              <a:gd fmla="val 49994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9" name="Google Shape;139;g26ec7f7de3e_0_723"/>
          <p:cNvCxnSpPr>
            <a:stCxn id="137" idx="0"/>
            <a:endCxn id="135" idx="2"/>
          </p:cNvCxnSpPr>
          <p:nvPr/>
        </p:nvCxnSpPr>
        <p:spPr>
          <a:xfrm rot="-5400000">
            <a:off x="3989696" y="2116493"/>
            <a:ext cx="1012200" cy="2839200"/>
          </a:xfrm>
          <a:prstGeom prst="bentConnector3">
            <a:avLst>
              <a:gd fmla="val 49993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0" name="Google Shape;140;g26ec7f7de3e_0_723"/>
          <p:cNvCxnSpPr/>
          <p:nvPr/>
        </p:nvCxnSpPr>
        <p:spPr>
          <a:xfrm>
            <a:off x="9243450" y="3534600"/>
            <a:ext cx="2011200" cy="6300"/>
          </a:xfrm>
          <a:prstGeom prst="straightConnector1">
            <a:avLst/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1" name="Google Shape;141;g26ec7f7de3e_0_723"/>
          <p:cNvCxnSpPr/>
          <p:nvPr/>
        </p:nvCxnSpPr>
        <p:spPr>
          <a:xfrm>
            <a:off x="1010550" y="3527700"/>
            <a:ext cx="2490900" cy="4500"/>
          </a:xfrm>
          <a:prstGeom prst="straightConnector1">
            <a:avLst/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2" name="Google Shape;142;g26ec7f7de3e_0_723"/>
          <p:cNvCxnSpPr/>
          <p:nvPr/>
        </p:nvCxnSpPr>
        <p:spPr>
          <a:xfrm>
            <a:off x="11269400" y="3527700"/>
            <a:ext cx="29700" cy="736800"/>
          </a:xfrm>
          <a:prstGeom prst="straightConnector1">
            <a:avLst/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3" name="Google Shape;143;g26ec7f7de3e_0_723"/>
          <p:cNvSpPr/>
          <p:nvPr/>
        </p:nvSpPr>
        <p:spPr>
          <a:xfrm>
            <a:off x="10254012" y="4029619"/>
            <a:ext cx="2050800" cy="590100"/>
          </a:xfrm>
          <a:prstGeom prst="roundRect">
            <a:avLst>
              <a:gd fmla="val 50000" name="adj"/>
            </a:avLst>
          </a:prstGeom>
          <a:solidFill>
            <a:srgbClr val="771E8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Lake Region/NDSU</a:t>
            </a:r>
            <a:endParaRPr sz="2100">
              <a:solidFill>
                <a:srgbClr val="FFFFFF"/>
              </a:solidFill>
            </a:endParaRPr>
          </a:p>
        </p:txBody>
      </p:sp>
      <p:cxnSp>
        <p:nvCxnSpPr>
          <p:cNvPr id="144" name="Google Shape;144;g26ec7f7de3e_0_723"/>
          <p:cNvCxnSpPr/>
          <p:nvPr/>
        </p:nvCxnSpPr>
        <p:spPr>
          <a:xfrm>
            <a:off x="7162950" y="3527700"/>
            <a:ext cx="29700" cy="736800"/>
          </a:xfrm>
          <a:prstGeom prst="straightConnector1">
            <a:avLst/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5" name="Google Shape;145;g26ec7f7de3e_0_723"/>
          <p:cNvSpPr/>
          <p:nvPr/>
        </p:nvSpPr>
        <p:spPr>
          <a:xfrm>
            <a:off x="6152412" y="4042194"/>
            <a:ext cx="2050800" cy="590100"/>
          </a:xfrm>
          <a:prstGeom prst="roundRect">
            <a:avLst>
              <a:gd fmla="val 50000" name="adj"/>
            </a:avLst>
          </a:prstGeom>
          <a:solidFill>
            <a:srgbClr val="771E8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CHI St. Alexius</a:t>
            </a:r>
            <a:endParaRPr sz="2300">
              <a:solidFill>
                <a:srgbClr val="FFFFFF"/>
              </a:solidFill>
            </a:endParaRPr>
          </a:p>
        </p:txBody>
      </p:sp>
      <p:cxnSp>
        <p:nvCxnSpPr>
          <p:cNvPr id="146" name="Google Shape;146;g26ec7f7de3e_0_723"/>
          <p:cNvCxnSpPr/>
          <p:nvPr/>
        </p:nvCxnSpPr>
        <p:spPr>
          <a:xfrm flipH="1">
            <a:off x="5107350" y="3527700"/>
            <a:ext cx="4800" cy="816300"/>
          </a:xfrm>
          <a:prstGeom prst="straightConnector1">
            <a:avLst/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7" name="Google Shape;147;g26ec7f7de3e_0_723"/>
          <p:cNvSpPr/>
          <p:nvPr/>
        </p:nvSpPr>
        <p:spPr>
          <a:xfrm>
            <a:off x="4101612" y="4042219"/>
            <a:ext cx="2050800" cy="590100"/>
          </a:xfrm>
          <a:prstGeom prst="roundRect">
            <a:avLst>
              <a:gd fmla="val 50000" name="adj"/>
            </a:avLst>
          </a:prstGeom>
          <a:solidFill>
            <a:srgbClr val="771E8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Trinity Health</a:t>
            </a:r>
            <a:endParaRPr sz="2300">
              <a:solidFill>
                <a:srgbClr val="FFFFFF"/>
              </a:solidFill>
            </a:endParaRPr>
          </a:p>
        </p:txBody>
      </p:sp>
      <p:cxnSp>
        <p:nvCxnSpPr>
          <p:cNvPr id="148" name="Google Shape;148;g26ec7f7de3e_0_723"/>
          <p:cNvCxnSpPr>
            <a:endCxn id="149" idx="0"/>
          </p:cNvCxnSpPr>
          <p:nvPr/>
        </p:nvCxnSpPr>
        <p:spPr>
          <a:xfrm>
            <a:off x="1010412" y="3527693"/>
            <a:ext cx="15000" cy="514500"/>
          </a:xfrm>
          <a:prstGeom prst="straightConnector1">
            <a:avLst/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9" name="Google Shape;149;g26ec7f7de3e_0_723"/>
          <p:cNvSpPr/>
          <p:nvPr/>
        </p:nvSpPr>
        <p:spPr>
          <a:xfrm>
            <a:off x="12" y="4042194"/>
            <a:ext cx="2050800" cy="590100"/>
          </a:xfrm>
          <a:prstGeom prst="roundRect">
            <a:avLst>
              <a:gd fmla="val 50000" name="adj"/>
            </a:avLst>
          </a:prstGeom>
          <a:solidFill>
            <a:srgbClr val="771E8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VA</a:t>
            </a:r>
            <a:endParaRPr sz="2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6ec7f7de3e_0_693"/>
          <p:cNvSpPr txBox="1"/>
          <p:nvPr>
            <p:ph type="title"/>
          </p:nvPr>
        </p:nvSpPr>
        <p:spPr>
          <a:xfrm>
            <a:off x="839800" y="136525"/>
            <a:ext cx="101514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/>
              <a:t>NDSHP - Residency Support</a:t>
            </a:r>
            <a:endParaRPr/>
          </a:p>
        </p:txBody>
      </p:sp>
      <p:pic>
        <p:nvPicPr>
          <p:cNvPr id="156" name="Google Shape;156;g26ec7f7de3e_0_6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03273"/>
            <a:ext cx="1445775" cy="1454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g26ec7f7de3e_0_6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2975" y="1941775"/>
            <a:ext cx="3712275" cy="481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26ec7f7de3e_0_6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68350" y="1941775"/>
            <a:ext cx="3612357" cy="4816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6ec7f7de3e_0_1317"/>
          <p:cNvSpPr txBox="1"/>
          <p:nvPr>
            <p:ph type="title"/>
          </p:nvPr>
        </p:nvSpPr>
        <p:spPr>
          <a:xfrm>
            <a:off x="839800" y="136525"/>
            <a:ext cx="101514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/>
              <a:t>NDSHP - Residency Support</a:t>
            </a:r>
            <a:endParaRPr/>
          </a:p>
        </p:txBody>
      </p:sp>
      <p:pic>
        <p:nvPicPr>
          <p:cNvPr id="165" name="Google Shape;165;g26ec7f7de3e_0_13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03273"/>
            <a:ext cx="1445775" cy="1454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26ec7f7de3e_0_13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8175" y="1889125"/>
            <a:ext cx="9144000" cy="381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6ec7f7de3e_0_1326"/>
          <p:cNvSpPr txBox="1"/>
          <p:nvPr>
            <p:ph type="title"/>
          </p:nvPr>
        </p:nvSpPr>
        <p:spPr>
          <a:xfrm>
            <a:off x="839800" y="136525"/>
            <a:ext cx="101514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/>
              <a:t>NDSHP - Residency Support</a:t>
            </a:r>
            <a:endParaRPr/>
          </a:p>
        </p:txBody>
      </p:sp>
      <p:pic>
        <p:nvPicPr>
          <p:cNvPr id="173" name="Google Shape;173;g26ec7f7de3e_0_13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250" y="1889125"/>
            <a:ext cx="6421966" cy="481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g26ec7f7de3e_0_13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59190" y="1889125"/>
            <a:ext cx="3612357" cy="4816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6ec7f7de3e_0_0"/>
          <p:cNvSpPr txBox="1"/>
          <p:nvPr>
            <p:ph type="title"/>
          </p:nvPr>
        </p:nvSpPr>
        <p:spPr>
          <a:xfrm>
            <a:off x="839811" y="136525"/>
            <a:ext cx="7505700" cy="1600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NDSHP - Annual Summit &amp; Expo</a:t>
            </a:r>
            <a:endParaRPr/>
          </a:p>
        </p:txBody>
      </p:sp>
      <p:grpSp>
        <p:nvGrpSpPr>
          <p:cNvPr id="181" name="Google Shape;181;g26ec7f7de3e_0_0"/>
          <p:cNvGrpSpPr/>
          <p:nvPr/>
        </p:nvGrpSpPr>
        <p:grpSpPr>
          <a:xfrm>
            <a:off x="456475" y="2055001"/>
            <a:ext cx="3097432" cy="4506868"/>
            <a:chOff x="1118228" y="283725"/>
            <a:chExt cx="2099670" cy="4076400"/>
          </a:xfrm>
        </p:grpSpPr>
        <p:sp>
          <p:nvSpPr>
            <p:cNvPr id="182" name="Google Shape;182;g26ec7f7de3e_0_0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701C7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g26ec7f7de3e_0_0"/>
            <p:cNvSpPr/>
            <p:nvPr/>
          </p:nvSpPr>
          <p:spPr>
            <a:xfrm>
              <a:off x="1118228" y="341747"/>
              <a:ext cx="2048100" cy="1504800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rgbClr val="771E8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g26ec7f7de3e_0_0"/>
            <p:cNvSpPr/>
            <p:nvPr/>
          </p:nvSpPr>
          <p:spPr>
            <a:xfrm>
              <a:off x="1233923" y="1846625"/>
              <a:ext cx="1815000" cy="82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771E86"/>
                  </a:solidFill>
                  <a:latin typeface="Roboto"/>
                  <a:ea typeface="Roboto"/>
                  <a:cs typeface="Roboto"/>
                  <a:sym typeface="Roboto"/>
                </a:rPr>
                <a:t>Lorem ipsum dolor sit amet adipiscing. Donec risus dolor, porta venenatis neque pharetra luctus felis. Proin vel tellus nec in felis volutpat amet molestie cum sociis.</a:t>
              </a:r>
              <a:endParaRPr sz="1100">
                <a:solidFill>
                  <a:srgbClr val="771E8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5" name="Google Shape;185;g26ec7f7de3e_0_0"/>
            <p:cNvSpPr/>
            <p:nvPr/>
          </p:nvSpPr>
          <p:spPr>
            <a:xfrm>
              <a:off x="1169798" y="341747"/>
              <a:ext cx="20481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300">
                  <a:solidFill>
                    <a:srgbClr val="771E86"/>
                  </a:solidFill>
                  <a:latin typeface="Roboto"/>
                  <a:ea typeface="Roboto"/>
                  <a:cs typeface="Roboto"/>
                  <a:sym typeface="Roboto"/>
                </a:rPr>
                <a:t>Saidee Oberlander, PharmD, BCPS</a:t>
              </a:r>
              <a:endParaRPr sz="3300">
                <a:solidFill>
                  <a:srgbClr val="771E86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86" name="Google Shape;186;g26ec7f7de3e_0_0"/>
            <p:cNvSpPr/>
            <p:nvPr/>
          </p:nvSpPr>
          <p:spPr>
            <a:xfrm rot="5400000">
              <a:off x="1938965" y="1888661"/>
              <a:ext cx="389100" cy="278100"/>
            </a:xfrm>
            <a:prstGeom prst="rightArrow">
              <a:avLst>
                <a:gd fmla="val 34239" name="adj1"/>
                <a:gd fmla="val 57035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g26ec7f7de3e_0_0"/>
            <p:cNvSpPr/>
            <p:nvPr/>
          </p:nvSpPr>
          <p:spPr>
            <a:xfrm>
              <a:off x="1118313" y="2301294"/>
              <a:ext cx="2030400" cy="195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Therapeutic Debates and Public Speaking for Pharmacists</a:t>
              </a:r>
              <a:endParaRPr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8" name="Google Shape;188;g26ec7f7de3e_0_0"/>
          <p:cNvGrpSpPr/>
          <p:nvPr/>
        </p:nvGrpSpPr>
        <p:grpSpPr>
          <a:xfrm>
            <a:off x="8638400" y="2055001"/>
            <a:ext cx="3097432" cy="4506868"/>
            <a:chOff x="1118228" y="283725"/>
            <a:chExt cx="2099670" cy="4076400"/>
          </a:xfrm>
        </p:grpSpPr>
        <p:sp>
          <p:nvSpPr>
            <p:cNvPr id="189" name="Google Shape;189;g26ec7f7de3e_0_0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701C7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g26ec7f7de3e_0_0"/>
            <p:cNvSpPr/>
            <p:nvPr/>
          </p:nvSpPr>
          <p:spPr>
            <a:xfrm>
              <a:off x="1118228" y="341747"/>
              <a:ext cx="2048100" cy="1504800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rgbClr val="771E8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g26ec7f7de3e_0_0"/>
            <p:cNvSpPr/>
            <p:nvPr/>
          </p:nvSpPr>
          <p:spPr>
            <a:xfrm>
              <a:off x="1233923" y="1846625"/>
              <a:ext cx="1815000" cy="82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771E86"/>
                  </a:solidFill>
                  <a:latin typeface="Roboto"/>
                  <a:ea typeface="Roboto"/>
                  <a:cs typeface="Roboto"/>
                  <a:sym typeface="Roboto"/>
                </a:rPr>
                <a:t>Lorem ipsum dolor sit amet adipiscing. Donec risus dolor, porta venenatis neque pharetra luctus felis. Proin vel tellus nec in felis volutpat amet molestie cum sociis.</a:t>
              </a:r>
              <a:endParaRPr sz="1100">
                <a:solidFill>
                  <a:srgbClr val="771E8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2" name="Google Shape;192;g26ec7f7de3e_0_0"/>
            <p:cNvSpPr/>
            <p:nvPr/>
          </p:nvSpPr>
          <p:spPr>
            <a:xfrm>
              <a:off x="1169798" y="520337"/>
              <a:ext cx="20481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300">
                  <a:solidFill>
                    <a:srgbClr val="771E86"/>
                  </a:solidFill>
                  <a:latin typeface="Roboto"/>
                  <a:ea typeface="Roboto"/>
                  <a:cs typeface="Roboto"/>
                  <a:sym typeface="Roboto"/>
                </a:rPr>
                <a:t>Emily Perry, </a:t>
              </a:r>
              <a:r>
                <a:rPr b="1" lang="en-US" sz="3300">
                  <a:solidFill>
                    <a:srgbClr val="771E86"/>
                  </a:solidFill>
                  <a:latin typeface="Roboto"/>
                  <a:ea typeface="Roboto"/>
                  <a:cs typeface="Roboto"/>
                  <a:sym typeface="Roboto"/>
                </a:rPr>
                <a:t>PharmD</a:t>
              </a:r>
              <a:endParaRPr sz="3300">
                <a:solidFill>
                  <a:srgbClr val="771E86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93" name="Google Shape;193;g26ec7f7de3e_0_0"/>
            <p:cNvSpPr/>
            <p:nvPr/>
          </p:nvSpPr>
          <p:spPr>
            <a:xfrm rot="5400000">
              <a:off x="1938965" y="1888661"/>
              <a:ext cx="389100" cy="278100"/>
            </a:xfrm>
            <a:prstGeom prst="rightArrow">
              <a:avLst>
                <a:gd fmla="val 34239" name="adj1"/>
                <a:gd fmla="val 57035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g26ec7f7de3e_0_0"/>
            <p:cNvSpPr/>
            <p:nvPr/>
          </p:nvSpPr>
          <p:spPr>
            <a:xfrm>
              <a:off x="1118313" y="2301294"/>
              <a:ext cx="2030400" cy="195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Expanding Antimicrobial Stewardship in North Dakota</a:t>
              </a:r>
              <a:endParaRPr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195" name="Google Shape;195;g26ec7f7de3e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3032" y="2679650"/>
            <a:ext cx="4562475" cy="325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6edb6bcb28_1_14"/>
          <p:cNvSpPr txBox="1"/>
          <p:nvPr>
            <p:ph type="title"/>
          </p:nvPr>
        </p:nvSpPr>
        <p:spPr>
          <a:xfrm>
            <a:off x="839811" y="136525"/>
            <a:ext cx="7505700" cy="1600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NDSHP - Annual Summit &amp; Expo</a:t>
            </a:r>
            <a:endParaRPr/>
          </a:p>
        </p:txBody>
      </p:sp>
      <p:grpSp>
        <p:nvGrpSpPr>
          <p:cNvPr id="202" name="Google Shape;202;g26edb6bcb28_1_14"/>
          <p:cNvGrpSpPr/>
          <p:nvPr/>
        </p:nvGrpSpPr>
        <p:grpSpPr>
          <a:xfrm>
            <a:off x="342250" y="2055001"/>
            <a:ext cx="3396205" cy="4506868"/>
            <a:chOff x="1040798" y="283725"/>
            <a:chExt cx="2302200" cy="4076400"/>
          </a:xfrm>
        </p:grpSpPr>
        <p:sp>
          <p:nvSpPr>
            <p:cNvPr id="203" name="Google Shape;203;g26edb6bcb28_1_14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701C7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g26edb6bcb28_1_14"/>
            <p:cNvSpPr/>
            <p:nvPr/>
          </p:nvSpPr>
          <p:spPr>
            <a:xfrm>
              <a:off x="1118228" y="341747"/>
              <a:ext cx="2048100" cy="1504800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rgbClr val="771E8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g26edb6bcb28_1_14"/>
            <p:cNvSpPr/>
            <p:nvPr/>
          </p:nvSpPr>
          <p:spPr>
            <a:xfrm>
              <a:off x="1233923" y="1846625"/>
              <a:ext cx="1815000" cy="82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771E86"/>
                  </a:solidFill>
                  <a:latin typeface="Roboto"/>
                  <a:ea typeface="Roboto"/>
                  <a:cs typeface="Roboto"/>
                  <a:sym typeface="Roboto"/>
                </a:rPr>
                <a:t>Lorem ipsum dolor sit amet adipiscing. Donec risus dolor, porta venenatis neque pharetra luctus felis. Proin vel tellus nec in felis volutpat amet molestie cum sociis.</a:t>
              </a:r>
              <a:endParaRPr sz="1100">
                <a:solidFill>
                  <a:srgbClr val="771E8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6" name="Google Shape;206;g26edb6bcb28_1_14"/>
            <p:cNvSpPr/>
            <p:nvPr/>
          </p:nvSpPr>
          <p:spPr>
            <a:xfrm>
              <a:off x="1040798" y="556156"/>
              <a:ext cx="2302200" cy="46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300">
                  <a:solidFill>
                    <a:srgbClr val="771E86"/>
                  </a:solidFill>
                  <a:latin typeface="Roboto"/>
                  <a:ea typeface="Roboto"/>
                  <a:cs typeface="Roboto"/>
                  <a:sym typeface="Roboto"/>
                </a:rPr>
                <a:t>Larissa Ostfeld</a:t>
              </a:r>
              <a:r>
                <a:rPr b="1" lang="en-US" sz="3300">
                  <a:solidFill>
                    <a:srgbClr val="771E86"/>
                  </a:solidFill>
                  <a:latin typeface="Roboto"/>
                  <a:ea typeface="Roboto"/>
                  <a:cs typeface="Roboto"/>
                  <a:sym typeface="Roboto"/>
                </a:rPr>
                <a:t>, PharmD</a:t>
              </a:r>
              <a:endParaRPr sz="3300">
                <a:solidFill>
                  <a:srgbClr val="771E86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207" name="Google Shape;207;g26edb6bcb28_1_14"/>
            <p:cNvSpPr/>
            <p:nvPr/>
          </p:nvSpPr>
          <p:spPr>
            <a:xfrm rot="5400000">
              <a:off x="1938965" y="1888661"/>
              <a:ext cx="389100" cy="278100"/>
            </a:xfrm>
            <a:prstGeom prst="rightArrow">
              <a:avLst>
                <a:gd fmla="val 34239" name="adj1"/>
                <a:gd fmla="val 57035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g26edb6bcb28_1_14"/>
            <p:cNvSpPr/>
            <p:nvPr/>
          </p:nvSpPr>
          <p:spPr>
            <a:xfrm>
              <a:off x="1118313" y="2627789"/>
              <a:ext cx="2030400" cy="163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Ketamine:  To the ED and Beyond!</a:t>
              </a:r>
              <a:endParaRPr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9" name="Google Shape;209;g26edb6bcb28_1_14"/>
          <p:cNvGrpSpPr/>
          <p:nvPr/>
        </p:nvGrpSpPr>
        <p:grpSpPr>
          <a:xfrm>
            <a:off x="8558075" y="2055000"/>
            <a:ext cx="3316545" cy="4506869"/>
            <a:chOff x="1063778" y="283724"/>
            <a:chExt cx="2248200" cy="4076401"/>
          </a:xfrm>
        </p:grpSpPr>
        <p:sp>
          <p:nvSpPr>
            <p:cNvPr id="210" name="Google Shape;210;g26edb6bcb28_1_14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701C7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g26edb6bcb28_1_14"/>
            <p:cNvSpPr/>
            <p:nvPr/>
          </p:nvSpPr>
          <p:spPr>
            <a:xfrm>
              <a:off x="1118228" y="341747"/>
              <a:ext cx="2048100" cy="1504800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rgbClr val="771E8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g26edb6bcb28_1_14"/>
            <p:cNvSpPr/>
            <p:nvPr/>
          </p:nvSpPr>
          <p:spPr>
            <a:xfrm>
              <a:off x="1233923" y="1846625"/>
              <a:ext cx="1815000" cy="82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771E86"/>
                  </a:solidFill>
                  <a:latin typeface="Roboto"/>
                  <a:ea typeface="Roboto"/>
                  <a:cs typeface="Roboto"/>
                  <a:sym typeface="Roboto"/>
                </a:rPr>
                <a:t>Lorem ipsum dolor sit amet adipiscing. Donec risus dolor, porta venenatis neque pharetra luctus felis. Proin vel tellus nec in felis volutpat amet molestie cum sociis.</a:t>
              </a:r>
              <a:endParaRPr sz="1100">
                <a:solidFill>
                  <a:srgbClr val="771E8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3" name="Google Shape;213;g26edb6bcb28_1_14"/>
            <p:cNvSpPr/>
            <p:nvPr/>
          </p:nvSpPr>
          <p:spPr>
            <a:xfrm>
              <a:off x="1118228" y="283724"/>
              <a:ext cx="21393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300">
                  <a:solidFill>
                    <a:srgbClr val="771E86"/>
                  </a:solidFill>
                  <a:latin typeface="Roboto"/>
                  <a:ea typeface="Roboto"/>
                  <a:cs typeface="Roboto"/>
                  <a:sym typeface="Roboto"/>
                </a:rPr>
                <a:t>Natalie Schulze, PharmD, BCOP</a:t>
              </a:r>
              <a:endParaRPr sz="3300">
                <a:solidFill>
                  <a:srgbClr val="771E86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214" name="Google Shape;214;g26edb6bcb28_1_14"/>
            <p:cNvSpPr/>
            <p:nvPr/>
          </p:nvSpPr>
          <p:spPr>
            <a:xfrm rot="5400000">
              <a:off x="1938965" y="1888661"/>
              <a:ext cx="389100" cy="278100"/>
            </a:xfrm>
            <a:prstGeom prst="rightArrow">
              <a:avLst>
                <a:gd fmla="val 34239" name="adj1"/>
                <a:gd fmla="val 57035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g26edb6bcb28_1_14"/>
            <p:cNvSpPr/>
            <p:nvPr/>
          </p:nvSpPr>
          <p:spPr>
            <a:xfrm>
              <a:off x="1063778" y="2134619"/>
              <a:ext cx="2248200" cy="195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Stem Cell Transplant and Cellular Therapy Basics for the Non-Oncology Pharmacist</a:t>
              </a:r>
              <a:endParaRPr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216" name="Google Shape;216;g26edb6bcb28_1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8593" y="2615375"/>
            <a:ext cx="4514820" cy="3386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2024-04-09T17:32:54Z</dcterms:created>
  <dc:creator>Ally Luthi</dc:creator>
</cp:coreProperties>
</file>