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61" r:id="rId7"/>
    <p:sldId id="258" r:id="rId8"/>
    <p:sldId id="264" r:id="rId9"/>
    <p:sldId id="266" r:id="rId10"/>
    <p:sldId id="262" r:id="rId11"/>
    <p:sldId id="265" r:id="rId12"/>
    <p:sldId id="260"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E8E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912" autoAdjust="0"/>
  </p:normalViewPr>
  <p:slideViewPr>
    <p:cSldViewPr snapToGrid="0">
      <p:cViewPr varScale="1">
        <p:scale>
          <a:sx n="97" d="100"/>
          <a:sy n="97" d="100"/>
        </p:scale>
        <p:origin x="1056" y="84"/>
      </p:cViewPr>
      <p:guideLst/>
    </p:cSldViewPr>
  </p:slideViewPr>
  <p:notesTextViewPr>
    <p:cViewPr>
      <p:scale>
        <a:sx n="1" d="1"/>
        <a:sy n="1" d="1"/>
      </p:scale>
      <p:origin x="0" y="0"/>
    </p:cViewPr>
  </p:notesTextViewPr>
  <p:sorterViewPr>
    <p:cViewPr>
      <p:scale>
        <a:sx n="160" d="100"/>
        <a:sy n="160" d="100"/>
      </p:scale>
      <p:origin x="0" y="-10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sch, Michael" userId="eeb0331a-a01e-44f6-8a73-137e85796861" providerId="ADAL" clId="{553D048C-D9DA-48E5-AD41-5887E23FE18B}"/>
    <pc:docChg chg="undo custSel addSld delSld modSld sldOrd modNotesMaster">
      <pc:chgData name="Kelsch, Michael" userId="eeb0331a-a01e-44f6-8a73-137e85796861" providerId="ADAL" clId="{553D048C-D9DA-48E5-AD41-5887E23FE18B}" dt="2024-04-18T21:16:12.059" v="3678"/>
      <pc:docMkLst>
        <pc:docMk/>
      </pc:docMkLst>
      <pc:sldChg chg="modSp">
        <pc:chgData name="Kelsch, Michael" userId="eeb0331a-a01e-44f6-8a73-137e85796861" providerId="ADAL" clId="{553D048C-D9DA-48E5-AD41-5887E23FE18B}" dt="2024-04-17T17:34:40.205" v="2904" actId="1076"/>
        <pc:sldMkLst>
          <pc:docMk/>
          <pc:sldMk cId="2465673576" sldId="256"/>
        </pc:sldMkLst>
        <pc:spChg chg="mod">
          <ac:chgData name="Kelsch, Michael" userId="eeb0331a-a01e-44f6-8a73-137e85796861" providerId="ADAL" clId="{553D048C-D9DA-48E5-AD41-5887E23FE18B}" dt="2024-04-17T17:34:40.205" v="2904" actId="1076"/>
          <ac:spMkLst>
            <pc:docMk/>
            <pc:sldMk cId="2465673576" sldId="256"/>
            <ac:spMk id="3" creationId="{539C0FB5-F4D7-8924-9452-A85151C7BBC1}"/>
          </ac:spMkLst>
        </pc:spChg>
      </pc:sldChg>
      <pc:sldChg chg="modSp">
        <pc:chgData name="Kelsch, Michael" userId="eeb0331a-a01e-44f6-8a73-137e85796861" providerId="ADAL" clId="{553D048C-D9DA-48E5-AD41-5887E23FE18B}" dt="2024-04-17T17:30:50.017" v="2865" actId="20577"/>
        <pc:sldMkLst>
          <pc:docMk/>
          <pc:sldMk cId="589672416" sldId="257"/>
        </pc:sldMkLst>
        <pc:spChg chg="mod">
          <ac:chgData name="Kelsch, Michael" userId="eeb0331a-a01e-44f6-8a73-137e85796861" providerId="ADAL" clId="{553D048C-D9DA-48E5-AD41-5887E23FE18B}" dt="2024-04-05T20:21:06.462" v="97" actId="20577"/>
          <ac:spMkLst>
            <pc:docMk/>
            <pc:sldMk cId="589672416" sldId="257"/>
            <ac:spMk id="2" creationId="{BD035B75-6CA6-366F-46CC-05A7A681471E}"/>
          </ac:spMkLst>
        </pc:spChg>
        <pc:spChg chg="mod">
          <ac:chgData name="Kelsch, Michael" userId="eeb0331a-a01e-44f6-8a73-137e85796861" providerId="ADAL" clId="{553D048C-D9DA-48E5-AD41-5887E23FE18B}" dt="2024-04-17T17:30:50.017" v="2865" actId="20577"/>
          <ac:spMkLst>
            <pc:docMk/>
            <pc:sldMk cId="589672416" sldId="257"/>
            <ac:spMk id="3" creationId="{5FD32697-72D8-5E46-83C8-C652BB57AFE7}"/>
          </ac:spMkLst>
        </pc:spChg>
      </pc:sldChg>
      <pc:sldChg chg="modSp">
        <pc:chgData name="Kelsch, Michael" userId="eeb0331a-a01e-44f6-8a73-137e85796861" providerId="ADAL" clId="{553D048C-D9DA-48E5-AD41-5887E23FE18B}" dt="2024-04-18T21:06:32.691" v="3611" actId="113"/>
        <pc:sldMkLst>
          <pc:docMk/>
          <pc:sldMk cId="1061953283" sldId="258"/>
        </pc:sldMkLst>
        <pc:spChg chg="mod">
          <ac:chgData name="Kelsch, Michael" userId="eeb0331a-a01e-44f6-8a73-137e85796861" providerId="ADAL" clId="{553D048C-D9DA-48E5-AD41-5887E23FE18B}" dt="2024-04-05T20:53:56.975" v="469" actId="20577"/>
          <ac:spMkLst>
            <pc:docMk/>
            <pc:sldMk cId="1061953283" sldId="258"/>
            <ac:spMk id="2" creationId="{7AF4E6D3-9813-CDE2-2467-1F0B7A407283}"/>
          </ac:spMkLst>
        </pc:spChg>
        <pc:spChg chg="mod">
          <ac:chgData name="Kelsch, Michael" userId="eeb0331a-a01e-44f6-8a73-137e85796861" providerId="ADAL" clId="{553D048C-D9DA-48E5-AD41-5887E23FE18B}" dt="2024-04-18T21:06:32.691" v="3611" actId="113"/>
          <ac:spMkLst>
            <pc:docMk/>
            <pc:sldMk cId="1061953283" sldId="258"/>
            <ac:spMk id="3" creationId="{05E23987-C39C-DEA7-C573-44E10878D1C4}"/>
          </ac:spMkLst>
        </pc:spChg>
      </pc:sldChg>
      <pc:sldChg chg="addSp delSp modSp">
        <pc:chgData name="Kelsch, Michael" userId="eeb0331a-a01e-44f6-8a73-137e85796861" providerId="ADAL" clId="{553D048C-D9DA-48E5-AD41-5887E23FE18B}" dt="2024-04-13T19:44:12.030" v="2473" actId="478"/>
        <pc:sldMkLst>
          <pc:docMk/>
          <pc:sldMk cId="1098213565" sldId="260"/>
        </pc:sldMkLst>
        <pc:picChg chg="add del mod">
          <ac:chgData name="Kelsch, Michael" userId="eeb0331a-a01e-44f6-8a73-137e85796861" providerId="ADAL" clId="{553D048C-D9DA-48E5-AD41-5887E23FE18B}" dt="2024-04-13T19:44:12.030" v="2473" actId="478"/>
          <ac:picMkLst>
            <pc:docMk/>
            <pc:sldMk cId="1098213565" sldId="260"/>
            <ac:picMk id="4" creationId="{A60ABE79-F80D-40EF-B706-2B3FD948AD3D}"/>
          </ac:picMkLst>
        </pc:picChg>
      </pc:sldChg>
      <pc:sldChg chg="modSp add">
        <pc:chgData name="Kelsch, Michael" userId="eeb0331a-a01e-44f6-8a73-137e85796861" providerId="ADAL" clId="{553D048C-D9DA-48E5-AD41-5887E23FE18B}" dt="2024-04-18T15:30:21.825" v="2915" actId="20577"/>
        <pc:sldMkLst>
          <pc:docMk/>
          <pc:sldMk cId="1733651947" sldId="261"/>
        </pc:sldMkLst>
        <pc:spChg chg="mod">
          <ac:chgData name="Kelsch, Michael" userId="eeb0331a-a01e-44f6-8a73-137e85796861" providerId="ADAL" clId="{553D048C-D9DA-48E5-AD41-5887E23FE18B}" dt="2024-04-18T15:30:21.825" v="2915" actId="20577"/>
          <ac:spMkLst>
            <pc:docMk/>
            <pc:sldMk cId="1733651947" sldId="261"/>
            <ac:spMk id="3" creationId="{5FD32697-72D8-5E46-83C8-C652BB57AFE7}"/>
          </ac:spMkLst>
        </pc:spChg>
      </pc:sldChg>
      <pc:sldChg chg="modSp add">
        <pc:chgData name="Kelsch, Michael" userId="eeb0331a-a01e-44f6-8a73-137e85796861" providerId="ADAL" clId="{553D048C-D9DA-48E5-AD41-5887E23FE18B}" dt="2024-04-18T21:10:51.432" v="3676" actId="20577"/>
        <pc:sldMkLst>
          <pc:docMk/>
          <pc:sldMk cId="3281869426" sldId="262"/>
        </pc:sldMkLst>
        <pc:spChg chg="mod">
          <ac:chgData name="Kelsch, Michael" userId="eeb0331a-a01e-44f6-8a73-137e85796861" providerId="ADAL" clId="{553D048C-D9DA-48E5-AD41-5887E23FE18B}" dt="2024-04-16T21:48:10.680" v="2717" actId="20577"/>
          <ac:spMkLst>
            <pc:docMk/>
            <pc:sldMk cId="3281869426" sldId="262"/>
            <ac:spMk id="2" creationId="{7AF4E6D3-9813-CDE2-2467-1F0B7A407283}"/>
          </ac:spMkLst>
        </pc:spChg>
        <pc:spChg chg="mod">
          <ac:chgData name="Kelsch, Michael" userId="eeb0331a-a01e-44f6-8a73-137e85796861" providerId="ADAL" clId="{553D048C-D9DA-48E5-AD41-5887E23FE18B}" dt="2024-04-18T21:10:51.432" v="3676" actId="20577"/>
          <ac:spMkLst>
            <pc:docMk/>
            <pc:sldMk cId="3281869426" sldId="262"/>
            <ac:spMk id="3" creationId="{05E23987-C39C-DEA7-C573-44E10878D1C4}"/>
          </ac:spMkLst>
        </pc:spChg>
      </pc:sldChg>
      <pc:sldChg chg="modSp add del ord">
        <pc:chgData name="Kelsch, Michael" userId="eeb0331a-a01e-44f6-8a73-137e85796861" providerId="ADAL" clId="{553D048C-D9DA-48E5-AD41-5887E23FE18B}" dt="2024-04-18T16:12:36.933" v="3105" actId="2696"/>
        <pc:sldMkLst>
          <pc:docMk/>
          <pc:sldMk cId="1894371617" sldId="263"/>
        </pc:sldMkLst>
        <pc:spChg chg="mod">
          <ac:chgData name="Kelsch, Michael" userId="eeb0331a-a01e-44f6-8a73-137e85796861" providerId="ADAL" clId="{553D048C-D9DA-48E5-AD41-5887E23FE18B}" dt="2024-04-16T21:51:02.639" v="2745" actId="20577"/>
          <ac:spMkLst>
            <pc:docMk/>
            <pc:sldMk cId="1894371617" sldId="263"/>
            <ac:spMk id="2" creationId="{7AF4E6D3-9813-CDE2-2467-1F0B7A407283}"/>
          </ac:spMkLst>
        </pc:spChg>
        <pc:spChg chg="mod">
          <ac:chgData name="Kelsch, Michael" userId="eeb0331a-a01e-44f6-8a73-137e85796861" providerId="ADAL" clId="{553D048C-D9DA-48E5-AD41-5887E23FE18B}" dt="2024-04-18T16:09:14.848" v="2987"/>
          <ac:spMkLst>
            <pc:docMk/>
            <pc:sldMk cId="1894371617" sldId="263"/>
            <ac:spMk id="3" creationId="{05E23987-C39C-DEA7-C573-44E10878D1C4}"/>
          </ac:spMkLst>
        </pc:spChg>
      </pc:sldChg>
      <pc:sldChg chg="modSp add modNotesTx">
        <pc:chgData name="Kelsch, Michael" userId="eeb0331a-a01e-44f6-8a73-137e85796861" providerId="ADAL" clId="{553D048C-D9DA-48E5-AD41-5887E23FE18B}" dt="2024-04-18T21:07:34.577" v="3621" actId="20577"/>
        <pc:sldMkLst>
          <pc:docMk/>
          <pc:sldMk cId="350301384" sldId="264"/>
        </pc:sldMkLst>
        <pc:spChg chg="mod">
          <ac:chgData name="Kelsch, Michael" userId="eeb0331a-a01e-44f6-8a73-137e85796861" providerId="ADAL" clId="{553D048C-D9DA-48E5-AD41-5887E23FE18B}" dt="2024-04-05T20:54:14.129" v="498" actId="20577"/>
          <ac:spMkLst>
            <pc:docMk/>
            <pc:sldMk cId="350301384" sldId="264"/>
            <ac:spMk id="2" creationId="{7AF4E6D3-9813-CDE2-2467-1F0B7A407283}"/>
          </ac:spMkLst>
        </pc:spChg>
        <pc:spChg chg="mod">
          <ac:chgData name="Kelsch, Michael" userId="eeb0331a-a01e-44f6-8a73-137e85796861" providerId="ADAL" clId="{553D048C-D9DA-48E5-AD41-5887E23FE18B}" dt="2024-04-18T21:07:34.577" v="3621" actId="20577"/>
          <ac:spMkLst>
            <pc:docMk/>
            <pc:sldMk cId="350301384" sldId="264"/>
            <ac:spMk id="3" creationId="{05E23987-C39C-DEA7-C573-44E10878D1C4}"/>
          </ac:spMkLst>
        </pc:spChg>
      </pc:sldChg>
      <pc:sldChg chg="modSp add">
        <pc:chgData name="Kelsch, Michael" userId="eeb0331a-a01e-44f6-8a73-137e85796861" providerId="ADAL" clId="{553D048C-D9DA-48E5-AD41-5887E23FE18B}" dt="2024-04-18T20:59:54.008" v="3607" actId="20577"/>
        <pc:sldMkLst>
          <pc:docMk/>
          <pc:sldMk cId="2948888927" sldId="265"/>
        </pc:sldMkLst>
        <pc:spChg chg="mod">
          <ac:chgData name="Kelsch, Michael" userId="eeb0331a-a01e-44f6-8a73-137e85796861" providerId="ADAL" clId="{553D048C-D9DA-48E5-AD41-5887E23FE18B}" dt="2024-04-16T21:51:20.190" v="2754" actId="20577"/>
          <ac:spMkLst>
            <pc:docMk/>
            <pc:sldMk cId="2948888927" sldId="265"/>
            <ac:spMk id="2" creationId="{7AF4E6D3-9813-CDE2-2467-1F0B7A407283}"/>
          </ac:spMkLst>
        </pc:spChg>
        <pc:spChg chg="mod">
          <ac:chgData name="Kelsch, Michael" userId="eeb0331a-a01e-44f6-8a73-137e85796861" providerId="ADAL" clId="{553D048C-D9DA-48E5-AD41-5887E23FE18B}" dt="2024-04-18T20:59:54.008" v="3607" actId="20577"/>
          <ac:spMkLst>
            <pc:docMk/>
            <pc:sldMk cId="2948888927" sldId="265"/>
            <ac:spMk id="3" creationId="{05E23987-C39C-DEA7-C573-44E10878D1C4}"/>
          </ac:spMkLst>
        </pc:spChg>
      </pc:sldChg>
      <pc:sldChg chg="modSp add">
        <pc:chgData name="Kelsch, Michael" userId="eeb0331a-a01e-44f6-8a73-137e85796861" providerId="ADAL" clId="{553D048C-D9DA-48E5-AD41-5887E23FE18B}" dt="2024-04-18T21:10:15.730" v="3664" actId="20577"/>
        <pc:sldMkLst>
          <pc:docMk/>
          <pc:sldMk cId="3347208315" sldId="266"/>
        </pc:sldMkLst>
        <pc:spChg chg="mod">
          <ac:chgData name="Kelsch, Michael" userId="eeb0331a-a01e-44f6-8a73-137e85796861" providerId="ADAL" clId="{553D048C-D9DA-48E5-AD41-5887E23FE18B}" dt="2024-04-18T21:10:15.730" v="3664" actId="20577"/>
          <ac:spMkLst>
            <pc:docMk/>
            <pc:sldMk cId="3347208315" sldId="266"/>
            <ac:spMk id="3" creationId="{05E23987-C39C-DEA7-C573-44E10878D1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B3FB6AF1-980C-4F5C-B7F3-D633CE23664B}" type="datetimeFigureOut">
              <a:rPr lang="en-US" smtClean="0"/>
              <a:t>4/18/2024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B7FA2496-09F8-4FCF-A968-3322F6DD8AAF}" type="slidenum">
              <a:rPr lang="en-US" smtClean="0"/>
              <a:t>‹#›</a:t>
            </a:fld>
            <a:endParaRPr lang="en-US"/>
          </a:p>
        </p:txBody>
      </p:sp>
    </p:spTree>
    <p:extLst>
      <p:ext uri="{BB962C8B-B14F-4D97-AF65-F5344CB8AC3E}">
        <p14:creationId xmlns:p14="http://schemas.microsoft.com/office/powerpoint/2010/main" val="268166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17">
              <a:defRPr/>
            </a:pPr>
            <a:r>
              <a:rPr lang="en-US" sz="1300" dirty="0"/>
              <a:t>We are grateful for all the help to promote pharmacy as a profession and the NDSU School of Pharmacy </a:t>
            </a:r>
          </a:p>
          <a:p>
            <a:pPr defTabSz="931717">
              <a:defRPr/>
            </a:pPr>
            <a:r>
              <a:rPr lang="en-US" sz="1300" dirty="0"/>
              <a:t>Transfer Portal</a:t>
            </a:r>
          </a:p>
          <a:p>
            <a:endParaRPr lang="en-US" dirty="0"/>
          </a:p>
        </p:txBody>
      </p:sp>
      <p:sp>
        <p:nvSpPr>
          <p:cNvPr id="4" name="Slide Number Placeholder 3"/>
          <p:cNvSpPr>
            <a:spLocks noGrp="1"/>
          </p:cNvSpPr>
          <p:nvPr>
            <p:ph type="sldNum" sz="quarter" idx="5"/>
          </p:nvPr>
        </p:nvSpPr>
        <p:spPr/>
        <p:txBody>
          <a:bodyPr/>
          <a:lstStyle/>
          <a:p>
            <a:fld id="{B7FA2496-09F8-4FCF-A968-3322F6DD8AAF}" type="slidenum">
              <a:rPr lang="en-US" smtClean="0"/>
              <a:t>5</a:t>
            </a:fld>
            <a:endParaRPr lang="en-US"/>
          </a:p>
        </p:txBody>
      </p:sp>
    </p:spTree>
    <p:extLst>
      <p:ext uri="{BB962C8B-B14F-4D97-AF65-F5344CB8AC3E}">
        <p14:creationId xmlns:p14="http://schemas.microsoft.com/office/powerpoint/2010/main" val="384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17">
              <a:defRPr/>
            </a:pPr>
            <a:r>
              <a:rPr lang="en-US" sz="1300" dirty="0"/>
              <a:t>NIH RO1 grants are the most competitive and highly prestigious awards NIH bestowed on investigators.</a:t>
            </a:r>
          </a:p>
          <a:p>
            <a:endParaRPr lang="en-US" dirty="0"/>
          </a:p>
        </p:txBody>
      </p:sp>
      <p:sp>
        <p:nvSpPr>
          <p:cNvPr id="4" name="Slide Number Placeholder 3"/>
          <p:cNvSpPr>
            <a:spLocks noGrp="1"/>
          </p:cNvSpPr>
          <p:nvPr>
            <p:ph type="sldNum" sz="quarter" idx="5"/>
          </p:nvPr>
        </p:nvSpPr>
        <p:spPr/>
        <p:txBody>
          <a:bodyPr/>
          <a:lstStyle/>
          <a:p>
            <a:fld id="{B7FA2496-09F8-4FCF-A968-3322F6DD8AAF}" type="slidenum">
              <a:rPr lang="en-US" smtClean="0"/>
              <a:t>6</a:t>
            </a:fld>
            <a:endParaRPr lang="en-US"/>
          </a:p>
        </p:txBody>
      </p:sp>
    </p:spTree>
    <p:extLst>
      <p:ext uri="{BB962C8B-B14F-4D97-AF65-F5344CB8AC3E}">
        <p14:creationId xmlns:p14="http://schemas.microsoft.com/office/powerpoint/2010/main" val="8418454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A green square with a white stripe">
            <a:extLst>
              <a:ext uri="{FF2B5EF4-FFF2-40B4-BE49-F238E27FC236}">
                <a16:creationId xmlns:a16="http://schemas.microsoft.com/office/drawing/2014/main" id="{D838708F-BB3D-4F9B-4793-6A509D5E81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388646" cy="6858000"/>
          </a:xfrm>
          <a:prstGeom prst="rect">
            <a:avLst/>
          </a:prstGeom>
        </p:spPr>
      </p:pic>
      <p:sp>
        <p:nvSpPr>
          <p:cNvPr id="2" name="Title 1">
            <a:extLst>
              <a:ext uri="{FF2B5EF4-FFF2-40B4-BE49-F238E27FC236}">
                <a16:creationId xmlns:a16="http://schemas.microsoft.com/office/drawing/2014/main" id="{B66B172C-57F5-AE27-EC22-F770974A9FA0}"/>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87EB877-39A8-D83D-C695-192315A4311B}"/>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719701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A green and white rectangle">
            <a:extLst>
              <a:ext uri="{FF2B5EF4-FFF2-40B4-BE49-F238E27FC236}">
                <a16:creationId xmlns:a16="http://schemas.microsoft.com/office/drawing/2014/main" id="{3295387C-A235-0E6C-414F-20D7591B5E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217EDE-282F-852C-8E0A-D7EAB27413A7}"/>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FBA5F38-5EED-A013-F175-AAF18F6796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12F2F517-6C82-4DB8-FF75-CF109E7A8A6B}"/>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202449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A white rectangle with black dots">
            <a:extLst>
              <a:ext uri="{FF2B5EF4-FFF2-40B4-BE49-F238E27FC236}">
                <a16:creationId xmlns:a16="http://schemas.microsoft.com/office/drawing/2014/main" id="{B381A89B-56A1-0ABD-555B-F96E4022E9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89338"/>
          </a:xfrm>
          <a:prstGeom prst="rect">
            <a:avLst/>
          </a:prstGeom>
        </p:spPr>
      </p:pic>
      <p:sp>
        <p:nvSpPr>
          <p:cNvPr id="2" name="Title 1">
            <a:extLst>
              <a:ext uri="{FF2B5EF4-FFF2-40B4-BE49-F238E27FC236}">
                <a16:creationId xmlns:a16="http://schemas.microsoft.com/office/drawing/2014/main" id="{EAB898C6-AD76-B49F-5866-F9664A059ED6}"/>
              </a:ext>
            </a:extLst>
          </p:cNvPr>
          <p:cNvSpPr>
            <a:spLocks noGrp="1"/>
          </p:cNvSpPr>
          <p:nvPr>
            <p:ph type="title"/>
          </p:nvPr>
        </p:nvSpPr>
        <p:spPr>
          <a:xfrm>
            <a:off x="831850" y="1709738"/>
            <a:ext cx="10515600" cy="2852737"/>
          </a:xfrm>
        </p:spPr>
        <p:txBody>
          <a:bodyPr anchor="b"/>
          <a:lstStyle>
            <a:lvl1pPr>
              <a:defRPr sz="6000">
                <a:solidFill>
                  <a:srgbClr val="2E8E72"/>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53B57D-0B5F-CEAE-AECA-EEB16DE04B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9" name="Picture 8">
            <a:extLst>
              <a:ext uri="{FF2B5EF4-FFF2-40B4-BE49-F238E27FC236}">
                <a16:creationId xmlns:a16="http://schemas.microsoft.com/office/drawing/2014/main" id="{A7240EA9-A8A6-3574-9A70-A3C26C690711}"/>
              </a:ext>
            </a:extLst>
          </p:cNvPr>
          <p:cNvPicPr>
            <a:picLocks noChangeAspect="1"/>
          </p:cNvPicPr>
          <p:nvPr userDrawn="1"/>
        </p:nvPicPr>
        <p:blipFill>
          <a:blip r:embed="rId3"/>
          <a:stretch>
            <a:fillRect/>
          </a:stretch>
        </p:blipFill>
        <p:spPr>
          <a:xfrm>
            <a:off x="8953500" y="4109216"/>
            <a:ext cx="2594029" cy="2594029"/>
          </a:xfrm>
          <a:prstGeom prst="rect">
            <a:avLst/>
          </a:prstGeom>
        </p:spPr>
      </p:pic>
    </p:spTree>
    <p:extLst>
      <p:ext uri="{BB962C8B-B14F-4D97-AF65-F5344CB8AC3E}">
        <p14:creationId xmlns:p14="http://schemas.microsoft.com/office/powerpoint/2010/main" val="474957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A green and white rectangle">
            <a:extLst>
              <a:ext uri="{FF2B5EF4-FFF2-40B4-BE49-F238E27FC236}">
                <a16:creationId xmlns:a16="http://schemas.microsoft.com/office/drawing/2014/main" id="{2AD43161-8115-658A-4E52-210BBBC0F4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7315AA-AB22-387F-CE23-91F060BBA5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6F6B3A-4401-B616-E29B-6FA244ED2E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125C04-31A6-536E-CF8B-C0F63CC8A3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DDA5CEE5-D4E0-59C2-8798-1C83681898D8}"/>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321366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A green and white rectangle">
            <a:extLst>
              <a:ext uri="{FF2B5EF4-FFF2-40B4-BE49-F238E27FC236}">
                <a16:creationId xmlns:a16="http://schemas.microsoft.com/office/drawing/2014/main" id="{D88064C6-0442-2B6C-BD3D-82DD90F703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C5068FA-C770-5698-4351-0FDF5F025FEA}"/>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AE17BC8-B92D-CD78-02ED-DD078593E6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D2A157-9651-C11F-12D4-D11EECE22D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FD391B-7A30-5459-B401-4363F8F6A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78BD87-5774-2A41-F5D8-2450AF2B52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FF2B5EF4-FFF2-40B4-BE49-F238E27FC236}">
                <a16:creationId xmlns:a16="http://schemas.microsoft.com/office/drawing/2014/main" id="{A356E792-3915-1A63-7316-6ED1E6CA6AAE}"/>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211368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A green and white rectangle">
            <a:extLst>
              <a:ext uri="{FF2B5EF4-FFF2-40B4-BE49-F238E27FC236}">
                <a16:creationId xmlns:a16="http://schemas.microsoft.com/office/drawing/2014/main" id="{FC7DC008-4559-C0F9-BEE0-88C1DAA94C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6CEB4DC-4B4F-D091-EE0A-7017A0C36855}"/>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pic>
        <p:nvPicPr>
          <p:cNvPr id="7" name="Picture 6">
            <a:extLst>
              <a:ext uri="{FF2B5EF4-FFF2-40B4-BE49-F238E27FC236}">
                <a16:creationId xmlns:a16="http://schemas.microsoft.com/office/drawing/2014/main" id="{AB094B47-DF8D-2199-5CC6-18F46D04FEBE}"/>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69534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green and white rectangle">
            <a:extLst>
              <a:ext uri="{FF2B5EF4-FFF2-40B4-BE49-F238E27FC236}">
                <a16:creationId xmlns:a16="http://schemas.microsoft.com/office/drawing/2014/main" id="{6345CD0E-3076-52E3-DFAE-D37C61FF248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Picture 5">
            <a:extLst>
              <a:ext uri="{FF2B5EF4-FFF2-40B4-BE49-F238E27FC236}">
                <a16:creationId xmlns:a16="http://schemas.microsoft.com/office/drawing/2014/main" id="{99D2034E-7EF6-45BD-6E79-DE59FD0BCB28}"/>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1781437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A green and white rectangle">
            <a:extLst>
              <a:ext uri="{FF2B5EF4-FFF2-40B4-BE49-F238E27FC236}">
                <a16:creationId xmlns:a16="http://schemas.microsoft.com/office/drawing/2014/main" id="{E95856E0-4367-CEAD-9692-39A5828C46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8171FA4-81E0-B6ED-E785-A8DD37CC110C}"/>
              </a:ext>
            </a:extLst>
          </p:cNvPr>
          <p:cNvSpPr>
            <a:spLocks noGrp="1"/>
          </p:cNvSpPr>
          <p:nvPr>
            <p:ph type="title"/>
          </p:nvPr>
        </p:nvSpPr>
        <p:spPr>
          <a:xfrm>
            <a:off x="839788" y="136525"/>
            <a:ext cx="3932237" cy="1600200"/>
          </a:xfrm>
        </p:spPr>
        <p:txBody>
          <a:bodyPr anchor="b"/>
          <a:lstStyle>
            <a:lvl1pPr>
              <a:defRPr sz="320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5115959-15E8-2917-7D96-784FBFE070D9}"/>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7C3F96B-28C7-818D-4AD3-CBD61F816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9" name="Picture 8">
            <a:extLst>
              <a:ext uri="{FF2B5EF4-FFF2-40B4-BE49-F238E27FC236}">
                <a16:creationId xmlns:a16="http://schemas.microsoft.com/office/drawing/2014/main" id="{7FB3D402-5BA8-7D45-398B-513F43D1B673}"/>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1000857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A green and white rectangle">
            <a:extLst>
              <a:ext uri="{FF2B5EF4-FFF2-40B4-BE49-F238E27FC236}">
                <a16:creationId xmlns:a16="http://schemas.microsoft.com/office/drawing/2014/main" id="{E674E03F-A415-1038-AD21-DDDE27E0AF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8C1CC1A-CB1B-9BB9-B6EF-F4C7315D2501}"/>
              </a:ext>
            </a:extLst>
          </p:cNvPr>
          <p:cNvSpPr>
            <a:spLocks noGrp="1"/>
          </p:cNvSpPr>
          <p:nvPr>
            <p:ph type="title"/>
          </p:nvPr>
        </p:nvSpPr>
        <p:spPr>
          <a:xfrm>
            <a:off x="839788" y="187325"/>
            <a:ext cx="3932237" cy="1600200"/>
          </a:xfrm>
        </p:spPr>
        <p:txBody>
          <a:bodyPr anchor="b"/>
          <a:lstStyle>
            <a:lvl1pPr>
              <a:defRPr sz="3200">
                <a:solidFill>
                  <a:schemeClr val="bg1"/>
                </a:solidFill>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DBA6399-7DAE-B513-825E-88F831B34BCE}"/>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A3CFCFC-FCBA-B3F7-FAE4-521C94264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9" name="Picture 8">
            <a:extLst>
              <a:ext uri="{FF2B5EF4-FFF2-40B4-BE49-F238E27FC236}">
                <a16:creationId xmlns:a16="http://schemas.microsoft.com/office/drawing/2014/main" id="{40DC8431-EC86-099C-E915-1D83DBD90DB4}"/>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861171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F6DE4D-8492-61EB-3EB5-31D04B6E1B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205F83-0BCB-E08D-24DB-B4F3639947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1548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9E9DE-1339-C0EE-9EE1-8B284D5EF2AD}"/>
              </a:ext>
            </a:extLst>
          </p:cNvPr>
          <p:cNvSpPr>
            <a:spLocks noGrp="1"/>
          </p:cNvSpPr>
          <p:nvPr>
            <p:ph type="ctrTitle"/>
          </p:nvPr>
        </p:nvSpPr>
        <p:spPr/>
        <p:txBody>
          <a:bodyPr/>
          <a:lstStyle/>
          <a:p>
            <a:r>
              <a:rPr lang="en-US" dirty="0"/>
              <a:t>NDSU School of Pharmacy Update</a:t>
            </a:r>
          </a:p>
        </p:txBody>
      </p:sp>
      <p:sp>
        <p:nvSpPr>
          <p:cNvPr id="3" name="Subtitle 2">
            <a:extLst>
              <a:ext uri="{FF2B5EF4-FFF2-40B4-BE49-F238E27FC236}">
                <a16:creationId xmlns:a16="http://schemas.microsoft.com/office/drawing/2014/main" id="{539C0FB5-F4D7-8924-9452-A85151C7BBC1}"/>
              </a:ext>
            </a:extLst>
          </p:cNvPr>
          <p:cNvSpPr>
            <a:spLocks noGrp="1"/>
          </p:cNvSpPr>
          <p:nvPr>
            <p:ph type="subTitle" idx="1"/>
          </p:nvPr>
        </p:nvSpPr>
        <p:spPr>
          <a:xfrm>
            <a:off x="1524000" y="3897006"/>
            <a:ext cx="9144000" cy="1655762"/>
          </a:xfrm>
        </p:spPr>
        <p:txBody>
          <a:bodyPr/>
          <a:lstStyle/>
          <a:p>
            <a:r>
              <a:rPr lang="en-US" dirty="0"/>
              <a:t>Michael Kelsch, PharmD, BCPS</a:t>
            </a:r>
          </a:p>
          <a:p>
            <a:r>
              <a:rPr lang="en-US" dirty="0"/>
              <a:t>Senior Associate Dean for Pharmacy </a:t>
            </a:r>
          </a:p>
          <a:p>
            <a:r>
              <a:rPr lang="en-US" dirty="0"/>
              <a:t>North Dakota State University</a:t>
            </a:r>
          </a:p>
        </p:txBody>
      </p:sp>
    </p:spTree>
    <p:extLst>
      <p:ext uri="{BB962C8B-B14F-4D97-AF65-F5344CB8AC3E}">
        <p14:creationId xmlns:p14="http://schemas.microsoft.com/office/powerpoint/2010/main" val="2465673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35B75-6CA6-366F-46CC-05A7A681471E}"/>
              </a:ext>
            </a:extLst>
          </p:cNvPr>
          <p:cNvSpPr>
            <a:spLocks noGrp="1"/>
          </p:cNvSpPr>
          <p:nvPr>
            <p:ph type="title"/>
          </p:nvPr>
        </p:nvSpPr>
        <p:spPr/>
        <p:txBody>
          <a:bodyPr/>
          <a:lstStyle/>
          <a:p>
            <a:r>
              <a:rPr lang="en-US" dirty="0"/>
              <a:t>The New College – </a:t>
            </a:r>
            <a:br>
              <a:rPr lang="en-US" dirty="0"/>
            </a:br>
            <a:r>
              <a:rPr lang="en-US" dirty="0"/>
              <a:t>College of Health and Human Sciences</a:t>
            </a:r>
          </a:p>
        </p:txBody>
      </p:sp>
      <p:sp>
        <p:nvSpPr>
          <p:cNvPr id="3" name="Content Placeholder 2">
            <a:extLst>
              <a:ext uri="{FF2B5EF4-FFF2-40B4-BE49-F238E27FC236}">
                <a16:creationId xmlns:a16="http://schemas.microsoft.com/office/drawing/2014/main" id="{5FD32697-72D8-5E46-83C8-C652BB57AFE7}"/>
              </a:ext>
            </a:extLst>
          </p:cNvPr>
          <p:cNvSpPr>
            <a:spLocks noGrp="1"/>
          </p:cNvSpPr>
          <p:nvPr>
            <p:ph idx="1"/>
          </p:nvPr>
        </p:nvSpPr>
        <p:spPr>
          <a:xfrm>
            <a:off x="838200" y="1943071"/>
            <a:ext cx="10515600" cy="4351338"/>
          </a:xfrm>
        </p:spPr>
        <p:txBody>
          <a:bodyPr/>
          <a:lstStyle/>
          <a:p>
            <a:r>
              <a:rPr lang="en-US" b="1" u="sng" dirty="0"/>
              <a:t>School of Pharmacy </a:t>
            </a:r>
          </a:p>
          <a:p>
            <a:r>
              <a:rPr lang="en-US" dirty="0"/>
              <a:t>School of Nursing</a:t>
            </a:r>
          </a:p>
          <a:p>
            <a:r>
              <a:rPr lang="en-US" dirty="0"/>
              <a:t>Department of Public Health</a:t>
            </a:r>
          </a:p>
          <a:p>
            <a:r>
              <a:rPr lang="en-US" dirty="0"/>
              <a:t>Department of Allied Sciences (Medical Lab Science, Radiologic Science, Respiratory Care)</a:t>
            </a:r>
          </a:p>
          <a:p>
            <a:r>
              <a:rPr lang="en-US" dirty="0"/>
              <a:t>Department of Health, Nutrition, and Exercise Sciences </a:t>
            </a:r>
          </a:p>
          <a:p>
            <a:r>
              <a:rPr lang="en-US" dirty="0"/>
              <a:t>Department of Human Development and Family Science </a:t>
            </a:r>
          </a:p>
          <a:p>
            <a:r>
              <a:rPr lang="en-US" dirty="0"/>
              <a:t>Counselor Education </a:t>
            </a:r>
          </a:p>
        </p:txBody>
      </p:sp>
    </p:spTree>
    <p:extLst>
      <p:ext uri="{BB962C8B-B14F-4D97-AF65-F5344CB8AC3E}">
        <p14:creationId xmlns:p14="http://schemas.microsoft.com/office/powerpoint/2010/main" val="58967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35B75-6CA6-366F-46CC-05A7A681471E}"/>
              </a:ext>
            </a:extLst>
          </p:cNvPr>
          <p:cNvSpPr>
            <a:spLocks noGrp="1"/>
          </p:cNvSpPr>
          <p:nvPr>
            <p:ph type="title"/>
          </p:nvPr>
        </p:nvSpPr>
        <p:spPr/>
        <p:txBody>
          <a:bodyPr/>
          <a:lstStyle/>
          <a:p>
            <a:r>
              <a:rPr lang="en-US" dirty="0"/>
              <a:t>The New College – </a:t>
            </a:r>
            <a:br>
              <a:rPr lang="en-US" dirty="0"/>
            </a:br>
            <a:r>
              <a:rPr lang="en-US" dirty="0"/>
              <a:t>College of Health and Human Sciences</a:t>
            </a:r>
          </a:p>
        </p:txBody>
      </p:sp>
      <p:sp>
        <p:nvSpPr>
          <p:cNvPr id="3" name="Content Placeholder 2">
            <a:extLst>
              <a:ext uri="{FF2B5EF4-FFF2-40B4-BE49-F238E27FC236}">
                <a16:creationId xmlns:a16="http://schemas.microsoft.com/office/drawing/2014/main" id="{5FD32697-72D8-5E46-83C8-C652BB57AFE7}"/>
              </a:ext>
            </a:extLst>
          </p:cNvPr>
          <p:cNvSpPr>
            <a:spLocks noGrp="1"/>
          </p:cNvSpPr>
          <p:nvPr>
            <p:ph idx="1"/>
          </p:nvPr>
        </p:nvSpPr>
        <p:spPr>
          <a:xfrm>
            <a:off x="838200" y="1875959"/>
            <a:ext cx="10515600" cy="4351338"/>
          </a:xfrm>
        </p:spPr>
        <p:txBody>
          <a:bodyPr>
            <a:normAutofit lnSpcReduction="10000"/>
          </a:bodyPr>
          <a:lstStyle/>
          <a:p>
            <a:r>
              <a:rPr lang="en-US" b="1" dirty="0"/>
              <a:t>National search for the College/School Dean</a:t>
            </a:r>
          </a:p>
          <a:p>
            <a:pPr lvl="1"/>
            <a:r>
              <a:rPr lang="en-US" dirty="0"/>
              <a:t>New Dean will start on July 1, 2024</a:t>
            </a:r>
          </a:p>
          <a:p>
            <a:pPr marL="457200" lvl="1" indent="0">
              <a:buNone/>
            </a:pPr>
            <a:endParaRPr lang="en-US" dirty="0"/>
          </a:p>
          <a:p>
            <a:r>
              <a:rPr lang="en-US" b="1" dirty="0"/>
              <a:t>Giving Day 2023</a:t>
            </a:r>
          </a:p>
          <a:p>
            <a:pPr lvl="1"/>
            <a:r>
              <a:rPr lang="en-US" dirty="0"/>
              <a:t>Over $236,000 donated to the College from 205 gifts</a:t>
            </a:r>
          </a:p>
          <a:p>
            <a:pPr marL="457200" lvl="1" indent="0">
              <a:buNone/>
            </a:pPr>
            <a:endParaRPr lang="en-US" dirty="0"/>
          </a:p>
          <a:p>
            <a:r>
              <a:rPr lang="en-US" b="1" dirty="0"/>
              <a:t>NDSU Foundation matching the MN NorthStar Promise</a:t>
            </a:r>
          </a:p>
          <a:p>
            <a:pPr lvl="1"/>
            <a:r>
              <a:rPr lang="en-US" dirty="0"/>
              <a:t>For the 2024-2025 and 2025-2026 academic years to ND and MN students</a:t>
            </a:r>
          </a:p>
          <a:p>
            <a:pPr marL="457200" lvl="1" indent="0">
              <a:buNone/>
            </a:pPr>
            <a:endParaRPr lang="en-US" dirty="0"/>
          </a:p>
          <a:p>
            <a:r>
              <a:rPr lang="en-US" b="1" dirty="0"/>
              <a:t>Strategic Enrollment Management</a:t>
            </a:r>
          </a:p>
          <a:p>
            <a:pPr lvl="1"/>
            <a:r>
              <a:rPr lang="en-US" dirty="0"/>
              <a:t>Sharing best practices to boost enrollment across the University</a:t>
            </a:r>
          </a:p>
        </p:txBody>
      </p:sp>
    </p:spTree>
    <p:extLst>
      <p:ext uri="{BB962C8B-B14F-4D97-AF65-F5344CB8AC3E}">
        <p14:creationId xmlns:p14="http://schemas.microsoft.com/office/powerpoint/2010/main" val="1733651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4E6D3-9813-CDE2-2467-1F0B7A407283}"/>
              </a:ext>
            </a:extLst>
          </p:cNvPr>
          <p:cNvSpPr>
            <a:spLocks noGrp="1"/>
          </p:cNvSpPr>
          <p:nvPr>
            <p:ph type="title"/>
          </p:nvPr>
        </p:nvSpPr>
        <p:spPr/>
        <p:txBody>
          <a:bodyPr/>
          <a:lstStyle/>
          <a:p>
            <a:r>
              <a:rPr lang="en-US" dirty="0"/>
              <a:t>School of Pharmacy: Admissions</a:t>
            </a:r>
          </a:p>
        </p:txBody>
      </p:sp>
      <p:sp>
        <p:nvSpPr>
          <p:cNvPr id="3" name="Content Placeholder 2">
            <a:extLst>
              <a:ext uri="{FF2B5EF4-FFF2-40B4-BE49-F238E27FC236}">
                <a16:creationId xmlns:a16="http://schemas.microsoft.com/office/drawing/2014/main" id="{05E23987-C39C-DEA7-C573-44E10878D1C4}"/>
              </a:ext>
            </a:extLst>
          </p:cNvPr>
          <p:cNvSpPr>
            <a:spLocks noGrp="1"/>
          </p:cNvSpPr>
          <p:nvPr>
            <p:ph idx="1"/>
          </p:nvPr>
        </p:nvSpPr>
        <p:spPr>
          <a:xfrm>
            <a:off x="838200" y="1917904"/>
            <a:ext cx="10515600" cy="4351338"/>
          </a:xfrm>
        </p:spPr>
        <p:txBody>
          <a:bodyPr>
            <a:normAutofit fontScale="92500" lnSpcReduction="20000"/>
          </a:bodyPr>
          <a:lstStyle/>
          <a:p>
            <a:r>
              <a:rPr lang="en-US" dirty="0"/>
              <a:t>This year, we received 63 qualified apps (41 EAP, 8 Traditional, 14 Post-Bac).  Average GPA 3.65.  </a:t>
            </a:r>
            <a:r>
              <a:rPr lang="en-US" b="1" dirty="0"/>
              <a:t>Interviewed 56 students – </a:t>
            </a:r>
            <a:r>
              <a:rPr lang="en-US" b="1" dirty="0">
                <a:highlight>
                  <a:srgbClr val="FFFFFF"/>
                </a:highlight>
              </a:rPr>
              <a:t>51</a:t>
            </a:r>
            <a:r>
              <a:rPr lang="en-US" b="1" dirty="0"/>
              <a:t> accepted our offer so far.   </a:t>
            </a:r>
          </a:p>
          <a:p>
            <a:r>
              <a:rPr lang="en-US" b="1" dirty="0"/>
              <a:t>Interview Day Experience Enhancements</a:t>
            </a:r>
            <a:r>
              <a:rPr lang="en-US" dirty="0"/>
              <a:t>: lab tour, measured for white coat, took individual professional pictures, and created Instagram graphic frames with offered and accepted language – so that students can promote themselves (and our program) on social media</a:t>
            </a:r>
          </a:p>
          <a:p>
            <a:pPr marL="0" indent="0">
              <a:buNone/>
            </a:pPr>
            <a:endParaRPr lang="en-US" dirty="0"/>
          </a:p>
          <a:p>
            <a:r>
              <a:rPr lang="en-US" b="1" dirty="0"/>
              <a:t>Current numbers per class:  P1 50, P2 56, P3 53, P4 57</a:t>
            </a:r>
          </a:p>
          <a:p>
            <a:r>
              <a:rPr lang="en-US" b="1" dirty="0"/>
              <a:t>Pre-pharmacy numbers: 123 total </a:t>
            </a:r>
            <a:r>
              <a:rPr lang="en-US" dirty="0"/>
              <a:t>(38 EAP-F, 41 EAP-.5, 44 traditional-19 are Jr or Sr). This is the similar to last year, but have more EAP.5 and less traditional. </a:t>
            </a:r>
          </a:p>
          <a:p>
            <a:pPr lvl="1"/>
            <a:r>
              <a:rPr lang="en-US" dirty="0"/>
              <a:t>We made the first year of EAP and Traditional exactly the same to help facilitate </a:t>
            </a:r>
            <a:r>
              <a:rPr lang="en-US" b="1" dirty="0"/>
              <a:t>converting more traditional track candidates to EAP.5 after that first year</a:t>
            </a:r>
          </a:p>
          <a:p>
            <a:endParaRPr lang="en-US" dirty="0"/>
          </a:p>
          <a:p>
            <a:pPr marL="0" indent="0">
              <a:buNone/>
            </a:pPr>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06195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4E6D3-9813-CDE2-2467-1F0B7A407283}"/>
              </a:ext>
            </a:extLst>
          </p:cNvPr>
          <p:cNvSpPr>
            <a:spLocks noGrp="1"/>
          </p:cNvSpPr>
          <p:nvPr>
            <p:ph type="title"/>
          </p:nvPr>
        </p:nvSpPr>
        <p:spPr/>
        <p:txBody>
          <a:bodyPr/>
          <a:lstStyle/>
          <a:p>
            <a:r>
              <a:rPr lang="en-US" dirty="0"/>
              <a:t>School of Pharmacy: Recruitment</a:t>
            </a:r>
          </a:p>
        </p:txBody>
      </p:sp>
      <p:sp>
        <p:nvSpPr>
          <p:cNvPr id="3" name="Content Placeholder 2">
            <a:extLst>
              <a:ext uri="{FF2B5EF4-FFF2-40B4-BE49-F238E27FC236}">
                <a16:creationId xmlns:a16="http://schemas.microsoft.com/office/drawing/2014/main" id="{05E23987-C39C-DEA7-C573-44E10878D1C4}"/>
              </a:ext>
            </a:extLst>
          </p:cNvPr>
          <p:cNvSpPr>
            <a:spLocks noGrp="1"/>
          </p:cNvSpPr>
          <p:nvPr>
            <p:ph idx="1"/>
          </p:nvPr>
        </p:nvSpPr>
        <p:spPr>
          <a:xfrm>
            <a:off x="838200" y="1917904"/>
            <a:ext cx="10515600" cy="4351338"/>
          </a:xfrm>
        </p:spPr>
        <p:txBody>
          <a:bodyPr>
            <a:normAutofit fontScale="25000" lnSpcReduction="20000"/>
          </a:bodyPr>
          <a:lstStyle/>
          <a:p>
            <a:r>
              <a:rPr lang="en-US" sz="8000" b="1" dirty="0"/>
              <a:t>Over 110 recruiting events</a:t>
            </a:r>
            <a:r>
              <a:rPr lang="en-US" sz="8000" dirty="0"/>
              <a:t> covered by faculty, staff, students, alumni, area pharmacists since inception about 2 years ago. Coordinated by Co-Directors for Recruitment – </a:t>
            </a:r>
            <a:r>
              <a:rPr lang="en-US" sz="8000" b="1" dirty="0"/>
              <a:t>Jeanne Frenzel and Lisa Richter </a:t>
            </a:r>
          </a:p>
          <a:p>
            <a:endParaRPr lang="en-US" sz="8000" dirty="0"/>
          </a:p>
          <a:p>
            <a:r>
              <a:rPr lang="en-US" sz="8000" dirty="0"/>
              <a:t>All </a:t>
            </a:r>
            <a:r>
              <a:rPr lang="en-US" sz="8000" b="1" dirty="0"/>
              <a:t>student organizations </a:t>
            </a:r>
            <a:r>
              <a:rPr lang="en-US" sz="8000" dirty="0"/>
              <a:t>in the College and School are now required to complete at least one </a:t>
            </a:r>
            <a:r>
              <a:rPr lang="en-US" sz="8000" b="1" dirty="0"/>
              <a:t>recruiting-focused project</a:t>
            </a:r>
          </a:p>
          <a:p>
            <a:endParaRPr lang="en-US" sz="8000" dirty="0"/>
          </a:p>
          <a:p>
            <a:r>
              <a:rPr lang="en-US" sz="8000" dirty="0"/>
              <a:t>School administrators made </a:t>
            </a:r>
            <a:r>
              <a:rPr lang="en-US" sz="8000" b="1" dirty="0"/>
              <a:t>connections with ND, MN, SD universities/colleges </a:t>
            </a:r>
            <a:r>
              <a:rPr lang="en-US" sz="8000" dirty="0"/>
              <a:t>to initiate/expand pipelines into our program </a:t>
            </a:r>
          </a:p>
          <a:p>
            <a:endParaRPr lang="en-US" sz="8000" dirty="0"/>
          </a:p>
          <a:p>
            <a:r>
              <a:rPr lang="en-US" sz="8000" b="1" dirty="0"/>
              <a:t>Increased our social media presence</a:t>
            </a:r>
          </a:p>
          <a:p>
            <a:endParaRPr lang="en-US" sz="8000" dirty="0"/>
          </a:p>
          <a:p>
            <a:r>
              <a:rPr lang="en-US" sz="8000" b="1" dirty="0"/>
              <a:t>PHRM 170 – Common Diseases, Prevention, and Treatment Medicine</a:t>
            </a:r>
            <a:r>
              <a:rPr lang="en-US" sz="8000" dirty="0"/>
              <a:t> – taught by </a:t>
            </a:r>
            <a:r>
              <a:rPr lang="en-US" sz="8000" b="1" dirty="0"/>
              <a:t>Jayme Steig </a:t>
            </a:r>
            <a:r>
              <a:rPr lang="en-US" sz="8000" dirty="0"/>
              <a:t>– is now a </a:t>
            </a:r>
            <a:r>
              <a:rPr lang="en-US" sz="8000" b="1" dirty="0"/>
              <a:t>general education course option </a:t>
            </a:r>
            <a:r>
              <a:rPr lang="en-US" sz="8000" dirty="0"/>
              <a:t>at NDSU in the </a:t>
            </a:r>
            <a:r>
              <a:rPr lang="en-US" sz="8000" b="1" dirty="0"/>
              <a:t>Wellness category</a:t>
            </a:r>
            <a:r>
              <a:rPr lang="en-US" sz="8000" dirty="0"/>
              <a:t>.  This could reach students, either already in college or maybe even early-entry that might be interested in pharmacy but haven’t declared it as a major</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5030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4E6D3-9813-CDE2-2467-1F0B7A407283}"/>
              </a:ext>
            </a:extLst>
          </p:cNvPr>
          <p:cNvSpPr>
            <a:spLocks noGrp="1"/>
          </p:cNvSpPr>
          <p:nvPr>
            <p:ph type="title"/>
          </p:nvPr>
        </p:nvSpPr>
        <p:spPr/>
        <p:txBody>
          <a:bodyPr/>
          <a:lstStyle/>
          <a:p>
            <a:r>
              <a:rPr lang="en-US" dirty="0"/>
              <a:t>School of Pharmacy: </a:t>
            </a:r>
            <a:br>
              <a:rPr lang="en-US" dirty="0"/>
            </a:br>
            <a:r>
              <a:rPr lang="en-US" dirty="0"/>
              <a:t>Professional Service Accomplishments</a:t>
            </a:r>
          </a:p>
        </p:txBody>
      </p:sp>
      <p:sp>
        <p:nvSpPr>
          <p:cNvPr id="3" name="Content Placeholder 2">
            <a:extLst>
              <a:ext uri="{FF2B5EF4-FFF2-40B4-BE49-F238E27FC236}">
                <a16:creationId xmlns:a16="http://schemas.microsoft.com/office/drawing/2014/main" id="{05E23987-C39C-DEA7-C573-44E10878D1C4}"/>
              </a:ext>
            </a:extLst>
          </p:cNvPr>
          <p:cNvSpPr>
            <a:spLocks noGrp="1"/>
          </p:cNvSpPr>
          <p:nvPr>
            <p:ph idx="1"/>
          </p:nvPr>
        </p:nvSpPr>
        <p:spPr>
          <a:xfrm>
            <a:off x="582561" y="1898240"/>
            <a:ext cx="10515600" cy="4351338"/>
          </a:xfrm>
        </p:spPr>
        <p:txBody>
          <a:bodyPr>
            <a:normAutofit fontScale="25000" lnSpcReduction="20000"/>
          </a:bodyPr>
          <a:lstStyle/>
          <a:p>
            <a:r>
              <a:rPr lang="en-US" sz="8000" b="1" dirty="0"/>
              <a:t>The ONE Program </a:t>
            </a:r>
            <a:r>
              <a:rPr lang="en-US" sz="8000" dirty="0"/>
              <a:t>received the </a:t>
            </a:r>
            <a:r>
              <a:rPr lang="en-US" sz="8000" b="1" dirty="0"/>
              <a:t>2023 Trailblazer Award from Governor Burgum </a:t>
            </a:r>
            <a:r>
              <a:rPr lang="en-US" sz="8000" dirty="0"/>
              <a:t>for creatively opening new pathways for people to be supported in their recovery</a:t>
            </a:r>
          </a:p>
          <a:p>
            <a:r>
              <a:rPr lang="en-US" sz="8000" b="1" dirty="0"/>
              <a:t>Mark Strand </a:t>
            </a:r>
            <a:r>
              <a:rPr lang="en-US" sz="8000" dirty="0"/>
              <a:t>was awarded an </a:t>
            </a:r>
            <a:r>
              <a:rPr lang="en-US" sz="8000" b="1" dirty="0"/>
              <a:t>honorary membership from APhA </a:t>
            </a:r>
            <a:r>
              <a:rPr lang="en-US" sz="8000" dirty="0"/>
              <a:t>for his significant impact on public health, and creating/supporting the expanding role of pharmacists, the profession, and association</a:t>
            </a:r>
            <a:endParaRPr lang="en-US" sz="8000" b="1" dirty="0"/>
          </a:p>
          <a:p>
            <a:r>
              <a:rPr lang="en-US" sz="8000" b="1" dirty="0"/>
              <a:t>Elizabeth Skoy </a:t>
            </a:r>
            <a:r>
              <a:rPr lang="en-US" sz="8000" dirty="0"/>
              <a:t>was chosen by the CDC and APhA to represent the pharmacy profession on the ACIP workgroup for the </a:t>
            </a:r>
            <a:r>
              <a:rPr lang="en-US" sz="8000" b="1" dirty="0"/>
              <a:t>RSV vaccine</a:t>
            </a:r>
            <a:r>
              <a:rPr lang="en-US" sz="8000" dirty="0"/>
              <a:t>.  She was also awarded </a:t>
            </a:r>
            <a:r>
              <a:rPr lang="en-US" sz="8000" b="1" dirty="0"/>
              <a:t>fellow status by APhA</a:t>
            </a:r>
            <a:r>
              <a:rPr lang="en-US" sz="8000" dirty="0"/>
              <a:t>. </a:t>
            </a:r>
          </a:p>
          <a:p>
            <a:r>
              <a:rPr lang="en-US" sz="8000" b="1" dirty="0"/>
              <a:t>Jeanne Frenzel </a:t>
            </a:r>
            <a:r>
              <a:rPr lang="en-US" sz="8000" dirty="0"/>
              <a:t>was named a </a:t>
            </a:r>
            <a:r>
              <a:rPr lang="en-US" sz="8000" b="1" dirty="0"/>
              <a:t>Distinguished Teaching Scholar</a:t>
            </a:r>
            <a:r>
              <a:rPr lang="en-US" sz="8000" dirty="0"/>
              <a:t> </a:t>
            </a:r>
            <a:r>
              <a:rPr lang="en-US" sz="8000" b="1" dirty="0"/>
              <a:t>by AACP</a:t>
            </a:r>
          </a:p>
          <a:p>
            <a:r>
              <a:rPr lang="en-US" sz="8000" b="1" dirty="0"/>
              <a:t>Lisa Richter </a:t>
            </a:r>
            <a:r>
              <a:rPr lang="en-US" sz="8000" dirty="0"/>
              <a:t>received the NDSU </a:t>
            </a:r>
            <a:r>
              <a:rPr lang="en-US" sz="8000" b="1" dirty="0"/>
              <a:t>Peltier Award for Teaching Innovation </a:t>
            </a:r>
          </a:p>
          <a:p>
            <a:r>
              <a:rPr lang="en-US" sz="8000" dirty="0"/>
              <a:t>Our clinical pharmacy practice faculty provided </a:t>
            </a:r>
            <a:r>
              <a:rPr lang="en-US" sz="8000" b="1" dirty="0"/>
              <a:t>patient care to nearly 9000 patients</a:t>
            </a:r>
          </a:p>
          <a:p>
            <a:r>
              <a:rPr lang="en-US" sz="8000" dirty="0"/>
              <a:t>Our </a:t>
            </a:r>
            <a:r>
              <a:rPr lang="en-US" sz="8000" b="1" dirty="0"/>
              <a:t>Family HealthCare Pharmacies</a:t>
            </a:r>
            <a:r>
              <a:rPr lang="en-US" sz="8000" dirty="0"/>
              <a:t> – led by Pharmacists-In-Charge: </a:t>
            </a:r>
            <a:r>
              <a:rPr lang="en-US" sz="8000" b="1" dirty="0"/>
              <a:t>Jennifer Iverson and Nicole Daniel</a:t>
            </a:r>
            <a:r>
              <a:rPr lang="en-US" sz="8000" dirty="0"/>
              <a:t> – served over </a:t>
            </a:r>
            <a:r>
              <a:rPr lang="en-US" sz="8000" b="1" dirty="0"/>
              <a:t>6,000 patients</a:t>
            </a:r>
            <a:r>
              <a:rPr lang="en-US" sz="8000" dirty="0"/>
              <a:t>, providing them a comprehensive panel of services such as disease state management, immunizations, and filling nearly </a:t>
            </a:r>
            <a:r>
              <a:rPr lang="en-US" sz="8000" b="1" dirty="0"/>
              <a:t>80,000 prescriptions </a:t>
            </a:r>
          </a:p>
          <a:p>
            <a:r>
              <a:rPr lang="en-US" sz="8000" dirty="0"/>
              <a:t>The School sponsored </a:t>
            </a:r>
            <a:r>
              <a:rPr lang="en-US" sz="8000" b="1" dirty="0"/>
              <a:t>329 on‐demand continuing education courses </a:t>
            </a:r>
            <a:r>
              <a:rPr lang="en-US" sz="8000" dirty="0"/>
              <a:t>(largely through CE Impact), </a:t>
            </a:r>
            <a:r>
              <a:rPr lang="en-US" sz="8000" b="1" dirty="0"/>
              <a:t>serving 126 participants </a:t>
            </a:r>
            <a:r>
              <a:rPr lang="en-US" sz="8000" dirty="0"/>
              <a:t>(include preceptors, pharmacists, and faculty).  </a:t>
            </a:r>
            <a:r>
              <a:rPr lang="en-US" sz="8000" b="1" dirty="0"/>
              <a:t>955 total courses were completed by these participants</a:t>
            </a:r>
          </a:p>
          <a:p>
            <a:endParaRPr lang="en-US" sz="2400" dirty="0"/>
          </a:p>
          <a:p>
            <a:endParaRPr lang="en-US" dirty="0"/>
          </a:p>
        </p:txBody>
      </p:sp>
    </p:spTree>
    <p:extLst>
      <p:ext uri="{BB962C8B-B14F-4D97-AF65-F5344CB8AC3E}">
        <p14:creationId xmlns:p14="http://schemas.microsoft.com/office/powerpoint/2010/main" val="334720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4E6D3-9813-CDE2-2467-1F0B7A407283}"/>
              </a:ext>
            </a:extLst>
          </p:cNvPr>
          <p:cNvSpPr>
            <a:spLocks noGrp="1"/>
          </p:cNvSpPr>
          <p:nvPr>
            <p:ph type="title"/>
          </p:nvPr>
        </p:nvSpPr>
        <p:spPr>
          <a:xfrm>
            <a:off x="838200" y="365125"/>
            <a:ext cx="10515600" cy="1325563"/>
          </a:xfrm>
        </p:spPr>
        <p:txBody>
          <a:bodyPr/>
          <a:lstStyle/>
          <a:p>
            <a:r>
              <a:rPr lang="en-US" dirty="0"/>
              <a:t>School of Pharmacy: </a:t>
            </a:r>
            <a:br>
              <a:rPr lang="en-US" dirty="0"/>
            </a:br>
            <a:r>
              <a:rPr lang="en-US" dirty="0"/>
              <a:t>Research Accomplishments</a:t>
            </a:r>
          </a:p>
        </p:txBody>
      </p:sp>
      <p:sp>
        <p:nvSpPr>
          <p:cNvPr id="3" name="Content Placeholder 2">
            <a:extLst>
              <a:ext uri="{FF2B5EF4-FFF2-40B4-BE49-F238E27FC236}">
                <a16:creationId xmlns:a16="http://schemas.microsoft.com/office/drawing/2014/main" id="{05E23987-C39C-DEA7-C573-44E10878D1C4}"/>
              </a:ext>
            </a:extLst>
          </p:cNvPr>
          <p:cNvSpPr>
            <a:spLocks noGrp="1"/>
          </p:cNvSpPr>
          <p:nvPr>
            <p:ph idx="1"/>
          </p:nvPr>
        </p:nvSpPr>
        <p:spPr>
          <a:xfrm>
            <a:off x="838200" y="1917904"/>
            <a:ext cx="10515600" cy="4351338"/>
          </a:xfrm>
        </p:spPr>
        <p:txBody>
          <a:bodyPr>
            <a:normAutofit fontScale="85000" lnSpcReduction="20000"/>
          </a:bodyPr>
          <a:lstStyle/>
          <a:p>
            <a:r>
              <a:rPr lang="en-US" dirty="0"/>
              <a:t>Over </a:t>
            </a:r>
            <a:r>
              <a:rPr lang="en-US" b="1" dirty="0"/>
              <a:t>$6.2M in external grant funding</a:t>
            </a:r>
            <a:r>
              <a:rPr lang="en-US" dirty="0"/>
              <a:t> was obtained by our faculty.  </a:t>
            </a:r>
            <a:r>
              <a:rPr lang="en-US" b="1" dirty="0"/>
              <a:t>NDSU ranks #42 </a:t>
            </a:r>
            <a:r>
              <a:rPr lang="en-US" dirty="0"/>
              <a:t>out of the 142 pharmacy schools in the United States (</a:t>
            </a:r>
            <a:r>
              <a:rPr lang="en-US" b="1" dirty="0"/>
              <a:t>top 30</a:t>
            </a:r>
            <a:r>
              <a:rPr lang="en-US" b="1" baseline="30000" dirty="0"/>
              <a:t>th</a:t>
            </a:r>
            <a:r>
              <a:rPr lang="en-US" b="1" dirty="0"/>
              <a:t> percentile</a:t>
            </a:r>
            <a:r>
              <a:rPr lang="en-US" dirty="0"/>
              <a:t>)</a:t>
            </a:r>
          </a:p>
          <a:p>
            <a:r>
              <a:rPr lang="en-US" dirty="0"/>
              <a:t>The department of pharmaceutical sciences received </a:t>
            </a:r>
            <a:r>
              <a:rPr lang="en-US" b="1" dirty="0"/>
              <a:t>three NIH RO1 grant awards as principal investigators to conduct research on Alzheimer’s Disease: Jagdish Singh ($3.2 million), Yagna Jarajapu ($2.8 million) and Sathish Venkatachalem ($1.4 million).</a:t>
            </a:r>
            <a:r>
              <a:rPr lang="en-US" dirty="0"/>
              <a:t> </a:t>
            </a:r>
          </a:p>
          <a:p>
            <a:r>
              <a:rPr lang="en-US" b="1" dirty="0"/>
              <a:t>Stefan Vetter</a:t>
            </a:r>
            <a:r>
              <a:rPr lang="en-US" dirty="0"/>
              <a:t> received a </a:t>
            </a:r>
            <a:r>
              <a:rPr lang="en-US" b="1" dirty="0"/>
              <a:t>$100,000 NIH grant </a:t>
            </a:r>
            <a:r>
              <a:rPr lang="en-US" dirty="0"/>
              <a:t>for his research related to the treatment of </a:t>
            </a:r>
            <a:r>
              <a:rPr lang="en-US" b="1" dirty="0"/>
              <a:t>post-traumatic stress disorder</a:t>
            </a:r>
            <a:r>
              <a:rPr lang="en-US" dirty="0"/>
              <a:t>.</a:t>
            </a:r>
          </a:p>
          <a:p>
            <a:r>
              <a:rPr lang="en-US" dirty="0"/>
              <a:t>Our School’s faculty produced </a:t>
            </a:r>
            <a:r>
              <a:rPr lang="en-US" b="1" dirty="0"/>
              <a:t>over 100 peer-reviewed publications</a:t>
            </a:r>
            <a:r>
              <a:rPr lang="en-US" dirty="0"/>
              <a:t>, which is nearly 3 publications per faculty.  And </a:t>
            </a:r>
            <a:r>
              <a:rPr lang="en-US" b="1" dirty="0"/>
              <a:t>over 100 posters and/or presentations</a:t>
            </a:r>
            <a:r>
              <a:rPr lang="en-US" dirty="0"/>
              <a:t> at professional meetings. </a:t>
            </a:r>
          </a:p>
          <a:p>
            <a:r>
              <a:rPr lang="en-US" b="1" dirty="0"/>
              <a:t>Michael Kelsch</a:t>
            </a:r>
            <a:r>
              <a:rPr lang="en-US" dirty="0"/>
              <a:t>, and his research team, were awarded the AACP’s Rufus A. Lyman Award for the </a:t>
            </a:r>
            <a:r>
              <a:rPr lang="en-US" b="1" dirty="0"/>
              <a:t>best research paper</a:t>
            </a:r>
            <a:r>
              <a:rPr lang="en-US" dirty="0"/>
              <a:t> </a:t>
            </a:r>
            <a:r>
              <a:rPr lang="en-US" b="1" dirty="0"/>
              <a:t>published in AJPE </a:t>
            </a:r>
            <a:r>
              <a:rPr lang="en-US" dirty="0"/>
              <a:t>for 2023</a:t>
            </a:r>
          </a:p>
          <a:p>
            <a:endParaRPr lang="en-US" dirty="0"/>
          </a:p>
          <a:p>
            <a:endParaRPr lang="en-US" b="1" dirty="0"/>
          </a:p>
          <a:p>
            <a:pPr marL="0" indent="0">
              <a:buNone/>
            </a:pPr>
            <a:endParaRPr lang="en-US" dirty="0"/>
          </a:p>
          <a:p>
            <a:pPr marL="0" indent="0">
              <a:buNone/>
            </a:pPr>
            <a:endParaRPr lang="en-US" b="1" u="sng" dirty="0"/>
          </a:p>
        </p:txBody>
      </p:sp>
    </p:spTree>
    <p:extLst>
      <p:ext uri="{BB962C8B-B14F-4D97-AF65-F5344CB8AC3E}">
        <p14:creationId xmlns:p14="http://schemas.microsoft.com/office/powerpoint/2010/main" val="3281869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4E6D3-9813-CDE2-2467-1F0B7A407283}"/>
              </a:ext>
            </a:extLst>
          </p:cNvPr>
          <p:cNvSpPr>
            <a:spLocks noGrp="1"/>
          </p:cNvSpPr>
          <p:nvPr>
            <p:ph type="title"/>
          </p:nvPr>
        </p:nvSpPr>
        <p:spPr/>
        <p:txBody>
          <a:bodyPr/>
          <a:lstStyle/>
          <a:p>
            <a:r>
              <a:rPr lang="en-US" dirty="0"/>
              <a:t>School of Pharmacy: </a:t>
            </a:r>
            <a:br>
              <a:rPr lang="en-US" dirty="0"/>
            </a:br>
            <a:r>
              <a:rPr lang="en-US" dirty="0"/>
              <a:t>Student Accomplishments</a:t>
            </a:r>
          </a:p>
        </p:txBody>
      </p:sp>
      <p:sp>
        <p:nvSpPr>
          <p:cNvPr id="3" name="Content Placeholder 2">
            <a:extLst>
              <a:ext uri="{FF2B5EF4-FFF2-40B4-BE49-F238E27FC236}">
                <a16:creationId xmlns:a16="http://schemas.microsoft.com/office/drawing/2014/main" id="{05E23987-C39C-DEA7-C573-44E10878D1C4}"/>
              </a:ext>
            </a:extLst>
          </p:cNvPr>
          <p:cNvSpPr>
            <a:spLocks noGrp="1"/>
          </p:cNvSpPr>
          <p:nvPr>
            <p:ph idx="1"/>
          </p:nvPr>
        </p:nvSpPr>
        <p:spPr>
          <a:xfrm>
            <a:off x="838200" y="1917904"/>
            <a:ext cx="10515600" cy="4351338"/>
          </a:xfrm>
        </p:spPr>
        <p:txBody>
          <a:bodyPr>
            <a:normAutofit fontScale="92500" lnSpcReduction="10000"/>
          </a:bodyPr>
          <a:lstStyle/>
          <a:p>
            <a:r>
              <a:rPr lang="en-US" sz="2400" dirty="0"/>
              <a:t>We are </a:t>
            </a:r>
            <a:r>
              <a:rPr lang="en-US" sz="2400" b="1" dirty="0"/>
              <a:t>graduating 57 students in May 2024</a:t>
            </a:r>
            <a:r>
              <a:rPr lang="en-US" sz="2400" dirty="0"/>
              <a:t>. The vast majority have accepted jobs or residencies prior to graduation.  28 graduates accepted PGY-1 residency positions – giving us a residency match rate of around 88% (national average 81%). </a:t>
            </a:r>
          </a:p>
          <a:p>
            <a:r>
              <a:rPr lang="en-US" sz="2400" dirty="0"/>
              <a:t>Nearly </a:t>
            </a:r>
            <a:r>
              <a:rPr lang="en-US" sz="2400" b="1" dirty="0"/>
              <a:t>$320,000 over 166 scholarships </a:t>
            </a:r>
            <a:r>
              <a:rPr lang="en-US" sz="2400" dirty="0"/>
              <a:t>were awarded to pharmacy students this year. This was an increase in $70,000 and 19 more scholarships from the previous year.</a:t>
            </a:r>
          </a:p>
          <a:p>
            <a:r>
              <a:rPr lang="en-US" sz="2400" b="1" dirty="0"/>
              <a:t>Ally Welsh </a:t>
            </a:r>
            <a:r>
              <a:rPr lang="en-US" sz="2400" dirty="0"/>
              <a:t>received the U.S. Public Health Service </a:t>
            </a:r>
            <a:r>
              <a:rPr lang="en-US" sz="2400" b="1" dirty="0"/>
              <a:t>Excellence in Public Health Pharmacy Award</a:t>
            </a:r>
            <a:r>
              <a:rPr lang="en-US" sz="2400" dirty="0"/>
              <a:t>, and was named to the inaugural </a:t>
            </a:r>
            <a:r>
              <a:rPr lang="en-US" sz="2400" b="1" dirty="0"/>
              <a:t>Community Pharmacy Student Scholar Leaders Program</a:t>
            </a:r>
          </a:p>
          <a:p>
            <a:r>
              <a:rPr lang="en-US" sz="2400" b="1" dirty="0"/>
              <a:t>Elizabell Delgado </a:t>
            </a:r>
            <a:r>
              <a:rPr lang="en-US" sz="2400" dirty="0"/>
              <a:t>was awarded a </a:t>
            </a:r>
            <a:r>
              <a:rPr lang="en-US" sz="2400" b="1" dirty="0"/>
              <a:t>fellowship from the Center for Entrepreneurship and Family Business at NDSU</a:t>
            </a:r>
          </a:p>
          <a:p>
            <a:r>
              <a:rPr lang="en-US" sz="2400" dirty="0"/>
              <a:t>Numerous </a:t>
            </a:r>
            <a:r>
              <a:rPr lang="en-US" sz="2400" b="1" dirty="0"/>
              <a:t>student organization service projects </a:t>
            </a:r>
            <a:r>
              <a:rPr lang="en-US" sz="2400" dirty="0"/>
              <a:t>such as PLS and Rho Chi volunteering at the Great Plains Food Bank, and CPFI collaborating with Sole Hope to assemble kits from recycled milk jugs and jeans to be made into shoes for children in Uganda</a:t>
            </a:r>
            <a:endParaRPr lang="en-US" sz="2400" b="1" dirty="0">
              <a:highlight>
                <a:srgbClr val="FFFF00"/>
              </a:highlight>
            </a:endParaRPr>
          </a:p>
        </p:txBody>
      </p:sp>
    </p:spTree>
    <p:extLst>
      <p:ext uri="{BB962C8B-B14F-4D97-AF65-F5344CB8AC3E}">
        <p14:creationId xmlns:p14="http://schemas.microsoft.com/office/powerpoint/2010/main" val="2948888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A3163-F56C-C721-8564-552087968C7B}"/>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42A8C0DA-4C6F-B07D-79C9-15870370D20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98213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2" id="{09403D20-D655-413A-997B-A22C776DE677}" vid="{B2AB4458-5C79-4752-A186-C2FEC9E2E6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1F2F4F8A45A5147B9E5F09434F17347" ma:contentTypeVersion="14" ma:contentTypeDescription="Create a new document." ma:contentTypeScope="" ma:versionID="cd33f6d4a8b89cfdeee7aa30257ba65e">
  <xsd:schema xmlns:xsd="http://www.w3.org/2001/XMLSchema" xmlns:xs="http://www.w3.org/2001/XMLSchema" xmlns:p="http://schemas.microsoft.com/office/2006/metadata/properties" xmlns:ns3="f012c645-1fc2-4e4f-a6c1-3f13f801a28d" targetNamespace="http://schemas.microsoft.com/office/2006/metadata/properties" ma:root="true" ma:fieldsID="593e19e8c22fc0a1f92266744407de46" ns3:_="">
    <xsd:import namespace="f012c645-1fc2-4e4f-a6c1-3f13f801a28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12c645-1fc2-4e4f-a6c1-3f13f801a2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61FE45-C178-4D28-8EDC-D5F973524BFF}">
  <ds:schemaRefs>
    <ds:schemaRef ds:uri="f012c645-1fc2-4e4f-a6c1-3f13f801a28d"/>
    <ds:schemaRef ds:uri="http://purl.org/dc/terms/"/>
    <ds:schemaRef ds:uri="http://schemas.openxmlformats.org/package/2006/metadata/core-properties"/>
    <ds:schemaRef ds:uri="http://www.w3.org/XML/1998/namespace"/>
    <ds:schemaRef ds:uri="http://purl.org/dc/dcmitype/"/>
    <ds:schemaRef ds:uri="http://schemas.microsoft.com/office/2006/documentManagement/types"/>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1B1DA84A-CEF3-41F3-BB13-D105F8F55B97}">
  <ds:schemaRefs>
    <ds:schemaRef ds:uri="http://schemas.microsoft.com/sharepoint/v3/contenttype/forms"/>
  </ds:schemaRefs>
</ds:datastoreItem>
</file>

<file path=customXml/itemProps3.xml><?xml version="1.0" encoding="utf-8"?>
<ds:datastoreItem xmlns:ds="http://schemas.openxmlformats.org/officeDocument/2006/customXml" ds:itemID="{33B757E2-5F26-407E-888F-2E2BE2085C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12c645-1fc2-4e4f-a6c1-3f13f801a2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 2</Template>
  <TotalTime>413</TotalTime>
  <Words>1020</Words>
  <Application>Microsoft Office PowerPoint</Application>
  <PresentationFormat>Widescreen</PresentationFormat>
  <Paragraphs>75</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NDSU School of Pharmacy Update</vt:lpstr>
      <vt:lpstr>The New College –  College of Health and Human Sciences</vt:lpstr>
      <vt:lpstr>The New College –  College of Health and Human Sciences</vt:lpstr>
      <vt:lpstr>School of Pharmacy: Admissions</vt:lpstr>
      <vt:lpstr>School of Pharmacy: Recruitment</vt:lpstr>
      <vt:lpstr>School of Pharmacy:  Professional Service Accomplishments</vt:lpstr>
      <vt:lpstr>School of Pharmacy:  Research Accomplishments</vt:lpstr>
      <vt:lpstr>School of Pharmacy:  Student Accomplishments</vt:lpstr>
      <vt:lpstr>Thank you!</vt:lpstr>
    </vt:vector>
  </TitlesOfParts>
  <Company>Essentia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NDSU School of Pharmacy Update</dc:title>
  <dc:creator>Michael Kelsch</dc:creator>
  <cp:lastModifiedBy>Michael Kelsch</cp:lastModifiedBy>
  <cp:revision>16</cp:revision>
  <cp:lastPrinted>2024-04-18T21:16:24Z</cp:lastPrinted>
  <dcterms:created xsi:type="dcterms:W3CDTF">2024-04-05T18:34:32Z</dcterms:created>
  <dcterms:modified xsi:type="dcterms:W3CDTF">2024-04-18T21:16:27Z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0x01010031F2F4F8A45A5147B9E5F09434F17347</vt:lpwstr>
  </property>
</Properties>
</file>